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37" r:id="rId3"/>
    <p:sldId id="308" r:id="rId4"/>
    <p:sldId id="281" r:id="rId5"/>
    <p:sldId id="310" r:id="rId6"/>
    <p:sldId id="331" r:id="rId7"/>
    <p:sldId id="332" r:id="rId8"/>
    <p:sldId id="333" r:id="rId9"/>
    <p:sldId id="273" r:id="rId10"/>
    <p:sldId id="345" r:id="rId11"/>
    <p:sldId id="313" r:id="rId12"/>
    <p:sldId id="346" r:id="rId13"/>
    <p:sldId id="347" r:id="rId14"/>
    <p:sldId id="348" r:id="rId15"/>
    <p:sldId id="349" r:id="rId16"/>
    <p:sldId id="312" r:id="rId17"/>
    <p:sldId id="319" r:id="rId18"/>
    <p:sldId id="334" r:id="rId19"/>
    <p:sldId id="326" r:id="rId20"/>
    <p:sldId id="335" r:id="rId21"/>
    <p:sldId id="329" r:id="rId22"/>
    <p:sldId id="320" r:id="rId23"/>
    <p:sldId id="338" r:id="rId24"/>
    <p:sldId id="341" r:id="rId25"/>
  </p:sldIdLst>
  <p:sldSz cx="9144000" cy="6858000" type="screen4x3"/>
  <p:notesSz cx="6761163" cy="9931400"/>
  <p:custDataLst>
    <p:tags r:id="rId28"/>
  </p:custDataLst>
  <p:defaultTextStyle>
    <a:defPPr>
      <a:defRPr lang="ru-RU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400" b="1" i="0" u="none" baseline="0">
        <a:solidFill>
          <a:schemeClr val="tx1"/>
        </a:solidFill>
        <a:effectLst/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400" b="1" i="0" u="none" baseline="0">
        <a:solidFill>
          <a:schemeClr val="tx1"/>
        </a:solidFill>
        <a:effectLst/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400" b="1" i="0" u="none" baseline="0">
        <a:solidFill>
          <a:schemeClr val="tx1"/>
        </a:solidFill>
        <a:effectLst/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400" b="1" i="0" u="none" baseline="0">
        <a:solidFill>
          <a:schemeClr val="tx1"/>
        </a:solidFill>
        <a:effectLst/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400" b="1" i="0" u="none" baseline="0">
        <a:solidFill>
          <a:schemeClr val="tx1"/>
        </a:solidFill>
        <a:effectLst/>
        <a:latin typeface="Arial"/>
        <a:ea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4" autoAdjust="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l" eaLnBrk="1" hangingPunct="1">
              <a:defRPr sz="1200" b="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r" eaLnBrk="1" hangingPunct="1">
              <a:defRPr sz="1200" b="0">
                <a:latin typeface="Arial"/>
                <a:cs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 eaLnBrk="1" hangingPunct="1">
              <a:defRPr sz="1200" b="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r" eaLnBrk="1" hangingPunct="1">
              <a:defRPr sz="1200" b="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DAB7EC-17B6-4ADA-9160-D64FD6384BFC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545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l">
              <a:defRPr sz="120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r">
              <a:defRPr sz="1200">
                <a:latin typeface="Arial"/>
                <a:cs typeface="Arial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98525" y="744538"/>
            <a:ext cx="4965700" cy="3724275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718050"/>
            <a:ext cx="4957763" cy="44688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defRPr sz="120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34513"/>
            <a:ext cx="2930525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r">
              <a:defRPr sz="1200" smtClean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DF1B3C-E3B0-463F-9C01-10B077A33C61}" type="slidenum"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68686"/>
      </p:ext>
    </p:extLst>
  </p:cSld>
  <p:clrMap bg1="lt1" tx1="dk1" bg2="lt2" tx2="dk2" accent1="accent1" accent2="accent2" accent3="accent3" accent4="accent4" accent5="accent5" accent6="accent6" hlink="hlink" folHlink="folHlink"/>
  <p:notesStyle>
    <a:defPPr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l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ctr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r" eaLnBrk="1" hangingPunct="1">
              <a:defRPr b="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BA42B1-C669-40EA-AD80-1E8880C80E94}" type="slidenum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l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ctr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BA42B1-C669-40EA-AD80-1E8880C80E94}" type="slidenum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/>
            <a:r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b="0">
                <a:latin typeface="Arial"/>
                <a:cs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BA42B1-C669-40EA-AD80-1E8880C80E94}" type="slidenum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ransition/>
  <p:txStyles>
    <p:titleStyle>
      <a:defPPr/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9pPr>
    </p:titleStyle>
    <p:bodyStyle>
      <a:defPPr/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jpeg"/><Relationship Id="rId4" Type="http://schemas.openxmlformats.org/officeDocument/2006/relationships/oleObject" Target="../embeddings/_________Microsoft_Word_97-20031.doc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C2448E17-8884-47AE-B888-EEE53B1E204D}" type="slidenum">
              <a:rPr sz="1400">
                <a:ea typeface="Arial"/>
              </a:rPr>
              <a:pPr/>
              <a:t>1</a:t>
            </a:fld>
            <a:endParaRPr sz="1400">
              <a:ea typeface="Arial"/>
            </a:endParaRPr>
          </a:p>
        </p:txBody>
      </p:sp>
      <p:sp>
        <p:nvSpPr>
          <p:cNvPr id="4099" name="Rectangle 49"/>
          <p:cNvSpPr/>
          <p:nvPr/>
        </p:nvSpPr>
        <p:spPr>
          <a:xfrm>
            <a:off x="0" y="0"/>
            <a:ext cx="9144000" cy="279400"/>
          </a:xfrm>
          <a:prstGeom prst="rect">
            <a:avLst/>
          </a:prstGeom>
          <a:solidFill>
            <a:srgbClr val="FF9933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4100" name="Rectangle 50"/>
          <p:cNvSpPr>
            <a:spLocks noChangeArrowheads="1"/>
          </p:cNvSpPr>
          <p:nvPr/>
        </p:nvSpPr>
        <p:spPr bwMode="auto">
          <a:xfrm>
            <a:off x="0" y="254000"/>
            <a:ext cx="9144000" cy="2794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600" b="1" i="0" u="none" strike="noStrike" kern="1200" cap="none" spc="0" normalizeH="0" baseline="0" noProof="0">
              <a:ln>
                <a:noFill/>
              </a:ln>
              <a:solidFill>
                <a:srgbClr val="FF66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101" name="Rectangle 51"/>
          <p:cNvSpPr/>
          <p:nvPr/>
        </p:nvSpPr>
        <p:spPr>
          <a:xfrm>
            <a:off x="0" y="533400"/>
            <a:ext cx="9144000" cy="279400"/>
          </a:xfrm>
          <a:prstGeom prst="rect">
            <a:avLst/>
          </a:prstGeom>
          <a:solidFill>
            <a:srgbClr val="FF9933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4102" name="Text Box 56"/>
          <p:cNvSpPr/>
          <p:nvPr/>
        </p:nvSpPr>
        <p:spPr>
          <a:xfrm>
            <a:off x="-36512" y="3068638"/>
            <a:ext cx="9144000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6000" b="1">
                <a:solidFill>
                  <a:schemeClr val="accent2"/>
                </a:solidFill>
                <a:ea typeface="Arial"/>
              </a:rPr>
              <a:t>Гражданская оборона</a:t>
            </a:r>
          </a:p>
        </p:txBody>
      </p:sp>
      <p:sp>
        <p:nvSpPr>
          <p:cNvPr id="4104" name="Подзаголовок 2"/>
          <p:cNvSpPr txBox="1"/>
          <p:nvPr/>
        </p:nvSpPr>
        <p:spPr>
          <a:xfrm>
            <a:off x="5940425" y="4581525"/>
            <a:ext cx="3022600" cy="1752600"/>
          </a:xfrm>
          <a:prstGeom prst="rect">
            <a:avLst/>
          </a:prstGeom>
        </p:spPr>
        <p:txBody>
          <a:bodyPr>
            <a:normAutofit/>
          </a:bodyPr>
          <a:lstStyle>
            <a:defPPr/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E6A6BEE3-6490-4825-A7ED-5F21FEE6063F}" type="slidenum">
              <a:rPr sz="1400">
                <a:ea typeface="Arial"/>
              </a:rPr>
              <a:pPr/>
              <a:t>10</a:t>
            </a:fld>
            <a:endParaRPr sz="1400">
              <a:ea typeface="Arial"/>
            </a:endParaRPr>
          </a:p>
        </p:txBody>
      </p:sp>
      <p:sp>
        <p:nvSpPr>
          <p:cNvPr id="13315" name="Text Box 5"/>
          <p:cNvSpPr/>
          <p:nvPr/>
        </p:nvSpPr>
        <p:spPr>
          <a:xfrm>
            <a:off x="395288" y="44450"/>
            <a:ext cx="8497887" cy="6937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Основные мероприятия по защите населения: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-внедрение современных технологий и способов защиты, реализация качественно новых подходов к созданию системы безопасности жизнедеятельности населения, обеспечению активного участия граждан и общественных организаций в мероприятиях ГО;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-поддержание в готовности защитных сооружений ГО, обеспечивающих укрытие работающего персонала на объектах, отнесенных к категориям по гражданской обороне;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-приспособление заглубленных помещений, метрополитенов и других сооружений подземного пространства, подготовка приспособленных сооружений для укрытия населения;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-подготовка к строительству в угрожаемый период недостающих защитных сооружений ГО с упрощенным внутренним оборудованием для работающего персонала и укрытий простейшего типа для населения;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-планирование и подготовка эвакуации населения, материальных и культурных ценностей в безопасные районы;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-заблаговременная (в мирное время) подготовка этих районов для размещения эвакуированного населения, его жизнеобеспечения, хранения материальных и культурных ценностей;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-совершенствование радиационной, химической, медико-биологической защиты населения;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-создание запасов и своевременное обновление СИЗ и приборов РХР и ДК, улучшение условий хранения и осуществление контроля за их техническим состоянием; организация обеспечения населения, проживающего вблизи ХОО, промышленными СИЗ за счет средств этих объектов;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>
                <a:ea typeface="Arial"/>
              </a:rPr>
              <a:t>      -организация накопления, храпения и использования для целей ГО запасов материально-технических, продовольственных, медицинских и иных средств.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endParaRPr sz="1600">
              <a:ea typeface="Arial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B52F6AE7-8E9A-46F0-8411-D8F486BBD7FA}" type="slidenum">
              <a:rPr sz="1400">
                <a:ea typeface="Arial"/>
              </a:rPr>
              <a:pPr/>
              <a:t>11</a:t>
            </a:fld>
            <a:endParaRPr sz="1400">
              <a:ea typeface="Arial"/>
            </a:endParaRPr>
          </a:p>
        </p:txBody>
      </p:sp>
      <p:sp>
        <p:nvSpPr>
          <p:cNvPr id="14339" name="Rectangle 28"/>
          <p:cNvSpPr/>
          <p:nvPr/>
        </p:nvSpPr>
        <p:spPr>
          <a:xfrm>
            <a:off x="685800" y="457200"/>
            <a:ext cx="7772400" cy="595313"/>
          </a:xfrm>
          <a:prstGeom prst="rect">
            <a:avLst/>
          </a:prstGeom>
          <a:solidFill>
            <a:srgbClr val="FFFFCC"/>
          </a:solidFill>
          <a:ln>
            <a:solidFill>
              <a:srgbClr val="FFFF66"/>
            </a:solidFill>
            <a:miter lim="800000"/>
          </a:ln>
        </p:spPr>
        <p:txBody>
          <a:bodyPr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279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НОРМАТИВНОЕ   ПРАВОВОЕ   РЕГУЛИРОВАНИЕ</a:t>
            </a:r>
          </a:p>
        </p:txBody>
      </p:sp>
      <p:sp>
        <p:nvSpPr>
          <p:cNvPr id="14341" name="WordArt 26"/>
          <p:cNvSpPr>
            <a:spLocks noTextEdit="1"/>
          </p:cNvSpPr>
          <p:nvPr/>
        </p:nvSpPr>
        <p:spPr>
          <a:xfrm>
            <a:off x="838200" y="533400"/>
            <a:ext cx="7391400" cy="2286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Конституция  Российской  Федерации</a:t>
            </a:r>
          </a:p>
        </p:txBody>
      </p:sp>
      <p:sp>
        <p:nvSpPr>
          <p:cNvPr id="14342" name="Text Box 27"/>
          <p:cNvSpPr txBox="1">
            <a:spLocks noChangeArrowheads="1"/>
          </p:cNvSpPr>
          <p:nvPr/>
        </p:nvSpPr>
        <p:spPr bwMode="auto">
          <a:xfrm>
            <a:off x="1600200" y="762000"/>
            <a:ext cx="5867400" cy="2746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(принята всенародным голосованием 12 декабря 1993г.)</a:t>
            </a:r>
          </a:p>
        </p:txBody>
      </p:sp>
      <p:sp>
        <p:nvSpPr>
          <p:cNvPr id="14343" name="Rectangle 30"/>
          <p:cNvSpPr/>
          <p:nvPr/>
        </p:nvSpPr>
        <p:spPr>
          <a:xfrm>
            <a:off x="142875" y="1196975"/>
            <a:ext cx="8848725" cy="1871663"/>
          </a:xfrm>
          <a:prstGeom prst="rect">
            <a:avLst/>
          </a:prstGeom>
          <a:solidFill>
            <a:srgbClr val="FFFFCC"/>
          </a:solidFill>
          <a:ln>
            <a:solidFill>
              <a:srgbClr val="FFFF66"/>
            </a:solidFill>
            <a:miter lim="800000"/>
          </a:ln>
        </p:spPr>
        <p:txBody>
          <a:bodyPr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44" name="WordArt 29"/>
          <p:cNvSpPr>
            <a:spLocks noTextEdit="1"/>
          </p:cNvSpPr>
          <p:nvPr/>
        </p:nvSpPr>
        <p:spPr>
          <a:xfrm>
            <a:off x="895350" y="1266825"/>
            <a:ext cx="7353300" cy="219075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Основные  Законы Российской Федерации  по  ГО и РСЧС</a:t>
            </a:r>
          </a:p>
        </p:txBody>
      </p:sp>
      <p:sp>
        <p:nvSpPr>
          <p:cNvPr id="14345" name="Text Box 31"/>
          <p:cNvSpPr txBox="1">
            <a:spLocks noChangeArrowheads="1"/>
          </p:cNvSpPr>
          <p:nvPr/>
        </p:nvSpPr>
        <p:spPr bwMode="auto">
          <a:xfrm>
            <a:off x="685800" y="1484313"/>
            <a:ext cx="7924800" cy="191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defPPr/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 гражданской обороне»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от 12 февраля 1998г. №28-ФЗ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 чрезвычайном положении»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от 30 мая 2001г. №3 – ФКЗ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 защите населения и территорий от чрезвычайных ситуаций природного и техногенного характера»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от 21 декабря 1994г №68-ФЗ.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«Об аварийно-спасательных службах и статусе спасателя»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от 22 августа 1995г. №151- ФЗ.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 пожарной безопасности»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от  21 декабря 1994г. №69-ФЗ.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 радиационной безопасности населения»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от 3 января 1996г. № 3- ФЗ.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«О промышленной безопасности опасных производственных объектов»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т 21июля 1997г №116-ФЗ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defRPr/>
            </a:pPr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defRPr/>
            </a:pPr>
            <a:endParaRPr kumimoji="0" lang="ru-RU" sz="1200" b="1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346" name="Rectangle 32"/>
          <p:cNvSpPr/>
          <p:nvPr/>
        </p:nvSpPr>
        <p:spPr>
          <a:xfrm>
            <a:off x="109538" y="3324225"/>
            <a:ext cx="3886200" cy="609600"/>
          </a:xfrm>
          <a:prstGeom prst="rect">
            <a:avLst/>
          </a:prstGeom>
          <a:solidFill>
            <a:srgbClr val="FFFFCC"/>
          </a:solidFill>
          <a:ln>
            <a:solidFill>
              <a:srgbClr val="FFFF66"/>
            </a:solidFill>
            <a:miter lim="800000"/>
          </a:ln>
        </p:spPr>
        <p:txBody>
          <a:bodyPr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47" name="WordArt 33"/>
          <p:cNvSpPr>
            <a:spLocks noTextEdit="1"/>
          </p:cNvSpPr>
          <p:nvPr/>
        </p:nvSpPr>
        <p:spPr>
          <a:xfrm>
            <a:off x="509588" y="3481388"/>
            <a:ext cx="3276600" cy="223837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Указы  Президента  РФ</a:t>
            </a:r>
          </a:p>
        </p:txBody>
      </p:sp>
      <p:sp>
        <p:nvSpPr>
          <p:cNvPr id="14348" name="Rectangle 35"/>
          <p:cNvSpPr/>
          <p:nvPr/>
        </p:nvSpPr>
        <p:spPr>
          <a:xfrm>
            <a:off x="4114800" y="3324225"/>
            <a:ext cx="4867275" cy="609600"/>
          </a:xfrm>
          <a:prstGeom prst="rect">
            <a:avLst/>
          </a:prstGeom>
          <a:solidFill>
            <a:srgbClr val="FFFFCC"/>
          </a:solidFill>
          <a:ln>
            <a:solidFill>
              <a:srgbClr val="FFFF66"/>
            </a:solidFill>
            <a:miter lim="800000"/>
          </a:ln>
        </p:spPr>
        <p:txBody>
          <a:bodyPr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49" name="WordArt 37"/>
          <p:cNvSpPr>
            <a:spLocks noTextEdit="1"/>
          </p:cNvSpPr>
          <p:nvPr/>
        </p:nvSpPr>
        <p:spPr>
          <a:xfrm>
            <a:off x="5029200" y="3476625"/>
            <a:ext cx="3429000" cy="2286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Постановление Правительства РФ</a:t>
            </a:r>
          </a:p>
        </p:txBody>
      </p:sp>
      <p:sp>
        <p:nvSpPr>
          <p:cNvPr id="14350" name="Rectangle 39"/>
          <p:cNvSpPr/>
          <p:nvPr/>
        </p:nvSpPr>
        <p:spPr>
          <a:xfrm>
            <a:off x="620713" y="4114800"/>
            <a:ext cx="7916862" cy="60960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51" name="WordArt 40"/>
          <p:cNvSpPr>
            <a:spLocks noTextEdit="1"/>
          </p:cNvSpPr>
          <p:nvPr/>
        </p:nvSpPr>
        <p:spPr>
          <a:xfrm>
            <a:off x="1062038" y="4171950"/>
            <a:ext cx="7142162" cy="2286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Приказы, положения  и  иные  акты  министерств  и  ведомств</a:t>
            </a:r>
          </a:p>
        </p:txBody>
      </p:sp>
      <p:sp>
        <p:nvSpPr>
          <p:cNvPr id="14352" name="WordArt 41"/>
          <p:cNvSpPr>
            <a:spLocks noTextEdit="1"/>
          </p:cNvSpPr>
          <p:nvPr/>
        </p:nvSpPr>
        <p:spPr>
          <a:xfrm>
            <a:off x="3265488" y="4419600"/>
            <a:ext cx="2247900" cy="17145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входящих  в  РСЧС</a:t>
            </a:r>
          </a:p>
        </p:txBody>
      </p:sp>
      <p:sp>
        <p:nvSpPr>
          <p:cNvPr id="14353" name="Rectangle 42"/>
          <p:cNvSpPr/>
          <p:nvPr/>
        </p:nvSpPr>
        <p:spPr>
          <a:xfrm>
            <a:off x="606425" y="4876800"/>
            <a:ext cx="7931150" cy="60960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54" name="WordArt 43"/>
          <p:cNvSpPr>
            <a:spLocks noTextEdit="1"/>
          </p:cNvSpPr>
          <p:nvPr/>
        </p:nvSpPr>
        <p:spPr>
          <a:xfrm>
            <a:off x="833438" y="4972050"/>
            <a:ext cx="7477125" cy="3048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Законы и иные  нормативные  акты  субъектов  Российской  Федерации</a:t>
            </a:r>
          </a:p>
        </p:txBody>
      </p:sp>
      <p:sp>
        <p:nvSpPr>
          <p:cNvPr id="14355" name="Rectangle 44"/>
          <p:cNvSpPr/>
          <p:nvPr/>
        </p:nvSpPr>
        <p:spPr>
          <a:xfrm>
            <a:off x="590550" y="5638800"/>
            <a:ext cx="7962900" cy="68580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4356" name="WordArt 45"/>
          <p:cNvSpPr>
            <a:spLocks noTextEdit="1"/>
          </p:cNvSpPr>
          <p:nvPr/>
        </p:nvSpPr>
        <p:spPr>
          <a:xfrm>
            <a:off x="2079625" y="5715000"/>
            <a:ext cx="5060950" cy="2286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Положения,  инструкции,  правила  и  иные  акты  </a:t>
            </a:r>
          </a:p>
        </p:txBody>
      </p:sp>
      <p:sp>
        <p:nvSpPr>
          <p:cNvPr id="14357" name="WordArt 46"/>
          <p:cNvSpPr>
            <a:spLocks noTextEdit="1"/>
          </p:cNvSpPr>
          <p:nvPr/>
        </p:nvSpPr>
        <p:spPr>
          <a:xfrm>
            <a:off x="1031875" y="5962650"/>
            <a:ext cx="6973888" cy="228600"/>
          </a:xfrm>
          <a:solidFill>
            <a:srgbClr val="FF0000"/>
          </a:solidFill>
          <a:ln>
            <a:solidFill>
              <a:prstClr val="black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rial"/>
              </a:rPr>
              <a:t>органов  местного  самоуправления  и  руководителей  организаций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76D9FB8E-2900-47E2-B615-C60C469A62C3}" type="slidenum">
              <a:rPr sz="1400">
                <a:ea typeface="Arial"/>
              </a:rPr>
              <a:pPr/>
              <a:t>12</a:t>
            </a:fld>
            <a:endParaRPr sz="1400">
              <a:ea typeface="Arial"/>
            </a:endParaRPr>
          </a:p>
        </p:txBody>
      </p:sp>
      <p:sp>
        <p:nvSpPr>
          <p:cNvPr id="15363" name="Rectangle 4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 eaLnBrk="1" hangingPunct="1">
              <a:lnSpc>
                <a:spcPct val="80000"/>
              </a:lnSpc>
            </a:pPr>
            <a:r>
              <a:rPr sz="3200"/>
              <a:t>"Положения о гражданской обороне </a:t>
            </a:r>
            <a:br>
              <a:rPr sz="3200"/>
            </a:br>
            <a:r>
              <a:rPr sz="3200"/>
              <a:t>в Российской Федерации" </a:t>
            </a:r>
            <a:br>
              <a:rPr sz="3200"/>
            </a:br>
            <a:r>
              <a:rPr sz="2000"/>
              <a:t>(Постановление Правительства РФ от 26 ноября 2007 г. N 804)</a:t>
            </a:r>
            <a:br>
              <a:rPr sz="2000"/>
            </a:br>
            <a:endParaRPr sz="2000"/>
          </a:p>
        </p:txBody>
      </p:sp>
      <p:sp>
        <p:nvSpPr>
          <p:cNvPr id="15364" name="Rectangle 5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54342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hangingPunct="1">
              <a:lnSpc>
                <a:spcPct val="90000"/>
              </a:lnSpc>
              <a:buNone/>
            </a:pPr>
            <a:r>
              <a:rPr sz="2000"/>
              <a:t>Ст.2 Подготовка к ведению гражданской обороны заключается в заблаговременном выполнении мероприятий по подготовке к защите населения, материальных и культурных ценностей на территории Российской Федерации от опасностей, возникающих при ведении военных действий или вследствие этих действий, а также при возникновении чрезвычайных ситуаций природного и техногенного характера.</a:t>
            </a:r>
          </a:p>
          <a:p>
            <a:pPr lvl="0" eaLnBrk="1" hangingPunct="1">
              <a:lnSpc>
                <a:spcPct val="90000"/>
              </a:lnSpc>
              <a:buNone/>
            </a:pPr>
            <a:r>
              <a:rPr sz="2000"/>
              <a:t>Ведение гражданской обороны заключается в выполнении мероприятий по защите населения, материальных и культурных ценностей на территории Российской Федерации от опасностей, возникающих при ведении военных действий или вследствие этих действий, а также при возникновении чрезвычайных ситуаций природного и техногенного характера.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1277D508-EF8C-4286-9A55-414094044B69}" type="slidenum">
              <a:rPr sz="1400">
                <a:ea typeface="Arial"/>
              </a:rPr>
              <a:pPr/>
              <a:t>13</a:t>
            </a:fld>
            <a:endParaRPr sz="1400">
              <a:ea typeface="Arial"/>
            </a:endParaRPr>
          </a:p>
        </p:txBody>
      </p:sp>
      <p:sp>
        <p:nvSpPr>
          <p:cNvPr id="16387" name="Rectangle 4"/>
          <p:cNvSpPr>
            <a:spLocks noGrp="1"/>
          </p:cNvSpPr>
          <p:nvPr>
            <p:ph type="body" idx="1"/>
          </p:nvPr>
        </p:nvSpPr>
        <p:spPr>
          <a:xfrm>
            <a:off x="361950" y="185738"/>
            <a:ext cx="8602663" cy="561975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hangingPunct="1">
              <a:lnSpc>
                <a:spcPct val="85000"/>
              </a:lnSpc>
              <a:buNone/>
            </a:pPr>
            <a:r>
              <a:rPr sz="2000"/>
              <a:t>Ст.4 Порядок подготовки к ведению и ведения гражданской обороны:</a:t>
            </a:r>
          </a:p>
          <a:p>
            <a:pPr lvl="0" eaLnBrk="1" hangingPunct="1">
              <a:lnSpc>
                <a:spcPct val="85000"/>
              </a:lnSpc>
              <a:buNone/>
            </a:pPr>
            <a:r>
              <a:rPr sz="2000" u="sng"/>
              <a:t>в федеральном органе исполнительной власти</a:t>
            </a:r>
            <a:r>
              <a:rPr sz="2000"/>
              <a:t> определяется положением об организации и ведении гражданской обороны в федеральном органе исполнительной власти, утверждаемым его руководителем по согласованию с Министерством Российской Федерации по делам гражданской обороны, чрезвычайным ситуациям и ликвидации последствий стихийных бедствий;</a:t>
            </a:r>
          </a:p>
          <a:p>
            <a:pPr lvl="0" eaLnBrk="1" hangingPunct="1">
              <a:lnSpc>
                <a:spcPct val="85000"/>
              </a:lnSpc>
              <a:buNone/>
            </a:pPr>
            <a:r>
              <a:rPr sz="2000" u="sng"/>
              <a:t>в субъекте Российской Федерации</a:t>
            </a:r>
            <a:r>
              <a:rPr sz="2000"/>
              <a:t> определяется положением об организации и ведении гражданской обороны в субъекте Российской Федерации, утверждаемым высшим должностным лицом субъекта Российской Федерации (руководителем высшего исполнительного органа государственной власти субъекта Российской Федерации) по согласованию с соответствующим региональным центром по делам гражданской обороны, чрезвычайным ситуациям и ликвидации последствий стихийных бедствий;</a:t>
            </a:r>
          </a:p>
          <a:p>
            <a:pPr lvl="0" eaLnBrk="1" hangingPunct="1">
              <a:lnSpc>
                <a:spcPct val="85000"/>
              </a:lnSpc>
              <a:buNone/>
            </a:pPr>
            <a:r>
              <a:rPr sz="2000" u="sng"/>
              <a:t>в муниципальном образовании</a:t>
            </a:r>
            <a:r>
              <a:rPr sz="2000"/>
              <a:t> утверждается руководителем органа местного самоуправления в соответствии с положением об организации и ведении гражданской обороны в муниципальном образовании, разрабатываемым и утверждаемым Министерством;</a:t>
            </a:r>
          </a:p>
          <a:p>
            <a:pPr lvl="0" eaLnBrk="1" hangingPunct="1">
              <a:lnSpc>
                <a:spcPct val="85000"/>
              </a:lnSpc>
              <a:buNone/>
            </a:pPr>
            <a:r>
              <a:rPr sz="2000" u="sng"/>
              <a:t>в организации</a:t>
            </a:r>
            <a:r>
              <a:rPr sz="2000"/>
              <a:t> утверждается руководителем этой организации в соответствии с положением об организации и ведении гражданской обороны в организации, разрабатываемым и утверждаемым Министерством.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4F6D4C74-F1B5-446B-A1B4-656DAE566102}" type="slidenum">
              <a:rPr sz="1400">
                <a:ea typeface="Arial"/>
              </a:rPr>
              <a:pPr/>
              <a:t>14</a:t>
            </a:fld>
            <a:endParaRPr sz="1400">
              <a:ea typeface="Arial"/>
            </a:endParaRPr>
          </a:p>
        </p:txBody>
      </p:sp>
      <p:sp>
        <p:nvSpPr>
          <p:cNvPr id="17411" name="Rectangle 4"/>
          <p:cNvSpPr>
            <a:spLocks noGrp="1"/>
          </p:cNvSpPr>
          <p:nvPr>
            <p:ph type="body" idx="1"/>
          </p:nvPr>
        </p:nvSpPr>
        <p:spPr>
          <a:xfrm>
            <a:off x="685800" y="620713"/>
            <a:ext cx="7772400" cy="41148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hangingPunct="1">
              <a:lnSpc>
                <a:spcPct val="90000"/>
              </a:lnSpc>
              <a:buNone/>
            </a:pPr>
            <a:r>
              <a:rPr sz="2000"/>
              <a:t>Ст.5 Ведение гражданской обороны осуществляется:</a:t>
            </a:r>
          </a:p>
          <a:p>
            <a:pPr lvl="0" eaLnBrk="1" hangingPunct="1">
              <a:lnSpc>
                <a:spcPct val="90000"/>
              </a:lnSpc>
              <a:buNone/>
            </a:pPr>
            <a:r>
              <a:rPr sz="2000" u="sng"/>
              <a:t>в Российской Федерации</a:t>
            </a:r>
            <a:r>
              <a:rPr sz="2000"/>
              <a:t> - на основе Плана гражданской обороны и защиты населения Российской Федерации;</a:t>
            </a:r>
          </a:p>
          <a:p>
            <a:pPr lvl="0" eaLnBrk="1" hangingPunct="1">
              <a:lnSpc>
                <a:spcPct val="90000"/>
              </a:lnSpc>
              <a:buNone/>
            </a:pPr>
            <a:r>
              <a:rPr sz="2000" u="sng"/>
              <a:t>в субъектах Российской Федерации</a:t>
            </a:r>
            <a:r>
              <a:rPr sz="2000"/>
              <a:t> и муниципальных образованиях - на основе соответствующих планов гражданской обороны и защиты населения субъектов Российской Федерации и муниципальных образований;</a:t>
            </a:r>
          </a:p>
          <a:p>
            <a:pPr lvl="0" eaLnBrk="1" hangingPunct="1">
              <a:lnSpc>
                <a:spcPct val="90000"/>
              </a:lnSpc>
              <a:buNone/>
            </a:pPr>
            <a:r>
              <a:rPr sz="2000" u="sng"/>
              <a:t>в федеральных органах исполнительной власти и организациях</a:t>
            </a:r>
            <a:r>
              <a:rPr sz="2000"/>
              <a:t> - на основе соответствующих планов гражданской обороны федеральных органов исполнительной власти и организаций.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30911537-A0D5-43B1-BDB4-163867F3B952}" type="slidenum">
              <a:rPr sz="1400">
                <a:ea typeface="Arial"/>
              </a:rPr>
              <a:pPr/>
              <a:t>15</a:t>
            </a:fld>
            <a:endParaRPr sz="1400">
              <a:ea typeface="Arial"/>
            </a:endParaRPr>
          </a:p>
        </p:txBody>
      </p:sp>
      <p:sp>
        <p:nvSpPr>
          <p:cNvPr id="18435" name="AutoShape 4"/>
          <p:cNvSpPr/>
          <p:nvPr/>
        </p:nvSpPr>
        <p:spPr>
          <a:xfrm>
            <a:off x="152400" y="692150"/>
            <a:ext cx="8991600" cy="5251450"/>
          </a:xfrm>
          <a:prstGeom prst="downArrow">
            <a:avLst>
              <a:gd name="adj1" fmla="val 63556"/>
              <a:gd name="adj2" fmla="val 26162"/>
            </a:avLst>
          </a:prstGeom>
          <a:gradFill rotWithShape="0">
            <a:gsLst>
              <a:gs pos="0">
                <a:schemeClr val="hlink"/>
              </a:gs>
              <a:gs pos="100000">
                <a:srgbClr val="FF0000"/>
              </a:gs>
            </a:gsLst>
            <a:lin ang="5400000" scaled="1"/>
          </a:gradFill>
          <a:ln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8436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9150" y="981075"/>
            <a:ext cx="7543800" cy="762000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«ПОВСЕДНЕВНАЯ»</a:t>
            </a:r>
          </a:p>
        </p:txBody>
      </p:sp>
      <p:sp>
        <p:nvSpPr>
          <p:cNvPr id="18437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050" y="1920875"/>
            <a:ext cx="7620000" cy="914400"/>
          </a:xfrm>
          <a:prstGeom prst="flowChartAlternateProcess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«ПЕРВООЧЕРЕДНЫЕ МЕРОПРИЯТИЯ ГО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1" u="none" strike="noStrike" kern="1200" cap="none" spc="0" normalizeH="0" baseline="0" noProof="0">
                <a:ln>
                  <a:noFill/>
                </a:ln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ПЕРВОЙ ГРУППЫ»</a:t>
            </a:r>
          </a:p>
        </p:txBody>
      </p:sp>
      <p:sp>
        <p:nvSpPr>
          <p:cNvPr id="18438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2950" y="3013075"/>
            <a:ext cx="7696200" cy="914400"/>
          </a:xfrm>
          <a:prstGeom prst="flowChartAlternateProcess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«ПЕРВООЧЕРЕДНЫЕ МЕРОПРИЯТИЯ ГО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1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ВТОРОЙ ГРУППЫ»</a:t>
            </a:r>
          </a:p>
        </p:txBody>
      </p:sp>
      <p:sp>
        <p:nvSpPr>
          <p:cNvPr id="18439" name="AutoShap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23900" y="4105275"/>
            <a:ext cx="7696200" cy="7620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«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О Б Щ А Я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  ГОТОВНОСТЬ ГО»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228600" y="5373688"/>
            <a:ext cx="8763000" cy="1127125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</a:ln>
          <a:effectLst/>
        </p:spPr>
        <p:txBody>
          <a:bodyPr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ПРИВЕДЕНИЕ  ГРАЖДАНСКОЙ ОБОРОНЫ В ГОТОВНОСТЬ МОЖЕТ ОСУЩЕСТВЛЯТЬСЯ ПОСЛЕДОВАТЕЛЬНО ПО СТЕПЕНЯМ,  </a:t>
            </a:r>
          </a:p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ЛИБО СРАЗУ В ВЫСШУЮ СТЕПЕНЬ ГОТОВНОСТИ </a:t>
            </a:r>
          </a:p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МИНУЯ ПРОМЕЖУТОЧНЫЕ СТЕПЕНИ</a:t>
            </a:r>
          </a:p>
        </p:txBody>
      </p:sp>
      <p:sp>
        <p:nvSpPr>
          <p:cNvPr id="18441" name="Rectangle 10"/>
          <p:cNvSpPr>
            <a:spLocks noRot="1"/>
          </p:cNvSpPr>
          <p:nvPr/>
        </p:nvSpPr>
        <p:spPr>
          <a:xfrm>
            <a:off x="76200" y="0"/>
            <a:ext cx="9067800" cy="576263"/>
          </a:xfrm>
          <a:prstGeom prst="rect">
            <a:avLst/>
          </a:prstGeom>
          <a:noFill/>
          <a:ln>
            <a:noFill/>
            <a:miter lim="800000"/>
          </a:ln>
          <a:effectLst>
            <a:outerShdw dist="35921" dir="2700000" algn="ctr">
              <a:srgbClr val="FF0066"/>
            </a:outerShdw>
          </a:effectLst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600" b="1">
                <a:solidFill>
                  <a:srgbClr val="FF3300"/>
                </a:solidFill>
                <a:ea typeface="Arial"/>
              </a:rPr>
              <a:t>СТЕПЕНИ  ГОТОВНОСТИ  ГРАЖДАНСКОЙ  ОБОРОНЫ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0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8436" grpId="1"/>
      <p:bldP spid="18437" grpId="2"/>
      <p:bldP spid="18438" grpId="3"/>
      <p:bldP spid="18439" grpId="4"/>
      <p:bldP spid="18440" grpId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A8CF68CA-D3AB-40DE-BDBD-296CB12F5CB7}" type="slidenum">
              <a:rPr sz="1400">
                <a:ea typeface="Arial"/>
              </a:rPr>
              <a:pPr/>
              <a:t>16</a:t>
            </a:fld>
            <a:endParaRPr sz="1400">
              <a:ea typeface="Arial"/>
            </a:endParaRPr>
          </a:p>
        </p:txBody>
      </p:sp>
      <p:sp>
        <p:nvSpPr>
          <p:cNvPr id="19459" name="Rectangle 16"/>
          <p:cNvSpPr/>
          <p:nvPr/>
        </p:nvSpPr>
        <p:spPr>
          <a:xfrm>
            <a:off x="179388" y="209550"/>
            <a:ext cx="8713787" cy="6451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342900" algn="just" eaLnBrk="1" hangingPunct="1">
              <a:spcBef>
                <a:spcPct val="0"/>
              </a:spcBef>
              <a:buNone/>
            </a:pPr>
            <a:r>
              <a:rPr sz="2000" b="1">
                <a:solidFill>
                  <a:srgbClr val="FF3300"/>
                </a:solidFill>
                <a:ea typeface="Arial"/>
              </a:rPr>
              <a:t>ФЗ № 28-ФЗ от 12.02.98г. «О гражданской обороне» </a:t>
            </a:r>
            <a:r>
              <a:rPr sz="1400" b="1">
                <a:solidFill>
                  <a:srgbClr val="FF3300"/>
                </a:solidFill>
                <a:ea typeface="Arial"/>
              </a:rPr>
              <a:t>(с изм. от 19.06.2007г.)</a:t>
            </a:r>
          </a:p>
          <a:p>
            <a:pPr marL="0" lvl="0" indent="342900" algn="just" eaLnBrk="1" hangingPunct="1">
              <a:spcBef>
                <a:spcPct val="0"/>
              </a:spcBef>
              <a:buNone/>
            </a:pPr>
            <a:r>
              <a:rPr sz="1600" b="1">
                <a:ea typeface="Arial"/>
              </a:rPr>
              <a:t>В данном документе определены:</a:t>
            </a:r>
          </a:p>
          <a:p>
            <a:pPr marL="0" lvl="0" indent="342900" algn="just" eaLnBrk="1" hangingPunct="1">
              <a:spcBef>
                <a:spcPct val="0"/>
              </a:spcBef>
              <a:buNone/>
            </a:pPr>
            <a:r>
              <a:rPr sz="1600" b="1">
                <a:solidFill>
                  <a:srgbClr val="FF3300"/>
                </a:solidFill>
                <a:ea typeface="Arial"/>
              </a:rPr>
              <a:t>Статья 4. Принципы организации и ведения гражданской обороны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1600" b="1">
                <a:ea typeface="Arial"/>
              </a:rPr>
              <a:t>1. Организация и ведение гражданской обороны являются одними из важнейших функций государства, составными частями оборонного строительства, обеспечения безопасности государства.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1600" b="1">
                <a:ea typeface="Arial"/>
              </a:rPr>
              <a:t>2. Подготовка государства к ведению гражданской обороны осуществляется заблаговременно в мирное время с учетом развития вооружения, военной техники и средств защиты населения от опасностей, возникающих при ведении военных действий или вследствие этих действий.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1600" b="1">
                <a:ea typeface="Arial"/>
              </a:rPr>
              <a:t>3. Ведение гражданской обороны на территории Российской Федерации или в отдельных ее местностях начинается с момента объявления состояния войны, фактического начала военных действий или введения Президентом Российской Федерации военного положения на территории Российской Федерации или в отдельных ее местностях.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1600" b="1">
                <a:solidFill>
                  <a:srgbClr val="FF3300"/>
                </a:solidFill>
                <a:ea typeface="Arial"/>
              </a:rPr>
              <a:t>Статья 10. Права и обязанности граждан РФ в области ГО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1600" b="1">
                <a:solidFill>
                  <a:srgbClr val="000000"/>
                </a:solidFill>
                <a:ea typeface="Arial"/>
              </a:rPr>
              <a:t>Граждане Российской Федерации в соответствии с федеральными законами и иными нормативными правовыми актами Российской Федерации:</a:t>
            </a:r>
            <a:endParaRPr sz="1600" b="1">
              <a:ea typeface="Times New Roman" pitchFamily="18" charset="0"/>
            </a:endParaRPr>
          </a:p>
          <a:p>
            <a:pPr marL="0" lvl="0" indent="342900" algn="just">
              <a:spcBef>
                <a:spcPct val="30000"/>
              </a:spcBef>
            </a:pPr>
            <a:r>
              <a:rPr sz="1600" b="1">
                <a:solidFill>
                  <a:srgbClr val="000000"/>
                </a:solidFill>
                <a:ea typeface="Arial"/>
              </a:rPr>
              <a:t>проходят обучение способам защиты от опасностей, возникающих при ведении военных действий или вследствие этих действий;</a:t>
            </a:r>
            <a:endParaRPr sz="1600" b="1">
              <a:ea typeface="Times New Roman" pitchFamily="18" charset="0"/>
            </a:endParaRPr>
          </a:p>
          <a:p>
            <a:pPr marL="0" lvl="0" indent="342900" algn="just">
              <a:spcBef>
                <a:spcPct val="30000"/>
              </a:spcBef>
            </a:pPr>
            <a:r>
              <a:rPr sz="1600" b="1">
                <a:solidFill>
                  <a:srgbClr val="000000"/>
                </a:solidFill>
                <a:ea typeface="Arial"/>
              </a:rPr>
              <a:t>принимают участие в проведении других мероприятий по гражданской обороне;</a:t>
            </a:r>
            <a:endParaRPr sz="1600" b="1">
              <a:ea typeface="Times New Roman" pitchFamily="18" charset="0"/>
            </a:endParaRPr>
          </a:p>
          <a:p>
            <a:pPr marL="0" lvl="0" indent="342900" algn="just">
              <a:spcBef>
                <a:spcPct val="30000"/>
              </a:spcBef>
            </a:pPr>
            <a:r>
              <a:rPr sz="1600" b="1">
                <a:solidFill>
                  <a:srgbClr val="000000"/>
                </a:solidFill>
                <a:ea typeface="Arial"/>
              </a:rPr>
              <a:t>оказывают содействие органам государственной власти и организациям в решении задач в области гражданской обороны.</a:t>
            </a:r>
            <a:endParaRPr sz="1600" b="1">
              <a:ea typeface="Arial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05A608B0-F056-413E-AB04-47B9C83A75FA}" type="slidenum">
              <a:rPr sz="1400">
                <a:ea typeface="Arial"/>
              </a:rPr>
              <a:pPr/>
              <a:t>17</a:t>
            </a:fld>
            <a:endParaRPr sz="1400">
              <a:ea typeface="Arial"/>
            </a:endParaRPr>
          </a:p>
        </p:txBody>
      </p:sp>
      <p:sp>
        <p:nvSpPr>
          <p:cNvPr id="20483" name="Text Box 5"/>
          <p:cNvSpPr/>
          <p:nvPr/>
        </p:nvSpPr>
        <p:spPr>
          <a:xfrm>
            <a:off x="152400" y="152400"/>
            <a:ext cx="8839200" cy="6107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0" indent="-457200" algn="just">
              <a:spcBef>
                <a:spcPct val="50000"/>
              </a:spcBef>
              <a:buNone/>
            </a:pPr>
            <a:endParaRPr sz="1600" b="1">
              <a:solidFill>
                <a:srgbClr val="FF3300"/>
              </a:solidFill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None/>
            </a:pPr>
            <a:r>
              <a:rPr sz="1800" b="1">
                <a:solidFill>
                  <a:srgbClr val="FF3300"/>
                </a:solidFill>
                <a:ea typeface="Arial"/>
              </a:rPr>
              <a:t>Статья 11. Руководство гражданской обороной</a:t>
            </a:r>
          </a:p>
          <a:p>
            <a:pPr marL="457200" lvl="0" indent="-457200" algn="just">
              <a:spcBef>
                <a:spcPct val="50000"/>
              </a:spcBef>
              <a:buNone/>
            </a:pPr>
            <a:endParaRPr sz="1600" b="1">
              <a:solidFill>
                <a:srgbClr val="FF3300"/>
              </a:solidFill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AutoNum type="arabicPeriod"/>
            </a:pPr>
            <a:r>
              <a:rPr sz="1600" b="1">
                <a:ea typeface="Arial"/>
              </a:rPr>
              <a:t>Руководство гражданской обороной в Российской Федерации осуществляет Правительство Российской Федерации.</a:t>
            </a:r>
          </a:p>
          <a:p>
            <a:pPr marL="457200" lvl="0" indent="-457200" algn="just">
              <a:spcBef>
                <a:spcPct val="50000"/>
              </a:spcBef>
              <a:buNone/>
            </a:pPr>
            <a:endParaRPr sz="700" b="1"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None/>
            </a:pPr>
            <a:r>
              <a:rPr sz="1600" b="1">
                <a:ea typeface="Arial"/>
              </a:rPr>
              <a:t>        Государственную политику в области гражданской обороны осуществляет федеральный орган исполнительной власти, уполномоченный Президентом РФ на решение задач в области ГО.</a:t>
            </a:r>
          </a:p>
          <a:p>
            <a:pPr marL="457200" lvl="0" indent="-457200" algn="just">
              <a:spcBef>
                <a:spcPct val="50000"/>
              </a:spcBef>
              <a:buNone/>
            </a:pPr>
            <a:endParaRPr sz="800" b="1"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AutoNum type="arabicPeriod" startAt="2"/>
            </a:pPr>
            <a:r>
              <a:rPr sz="1600" b="1">
                <a:ea typeface="Arial"/>
              </a:rPr>
              <a:t>Руководство гражданской обороной в федеральных органах исполнительной власти и организациях осуществляют их руководители.</a:t>
            </a:r>
          </a:p>
          <a:p>
            <a:pPr marL="457200" lvl="0" indent="-457200" algn="just">
              <a:spcBef>
                <a:spcPct val="50000"/>
              </a:spcBef>
              <a:buAutoNum type="arabicPeriod" startAt="2"/>
            </a:pPr>
            <a:endParaRPr sz="800" b="1"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AutoNum type="arabicPeriod" startAt="3"/>
            </a:pPr>
            <a:r>
              <a:rPr sz="1600" b="1">
                <a:ea typeface="Arial"/>
              </a:rPr>
              <a:t>Руководство гражданской обороной на территориях субъектов РФ и муниципальных образований осуществляют соответственно главы органов исполнительной власти субъектов Российской Федерации и руководители органов местного самоуправления.</a:t>
            </a:r>
          </a:p>
          <a:p>
            <a:pPr marL="457200" lvl="0" indent="-457200" algn="just">
              <a:spcBef>
                <a:spcPct val="50000"/>
              </a:spcBef>
              <a:buNone/>
            </a:pPr>
            <a:endParaRPr sz="800" b="1">
              <a:ea typeface="Arial"/>
            </a:endParaRPr>
          </a:p>
          <a:p>
            <a:pPr marL="457200" lvl="0" indent="-457200" algn="just">
              <a:spcBef>
                <a:spcPct val="50000"/>
              </a:spcBef>
              <a:buNone/>
            </a:pPr>
            <a:r>
              <a:rPr sz="1600" b="1">
                <a:ea typeface="Arial"/>
              </a:rPr>
              <a:t>4.</a:t>
            </a:r>
            <a:r>
              <a:rPr sz="1600" b="1" i="1">
                <a:solidFill>
                  <a:schemeClr val="accent2"/>
                </a:solidFill>
                <a:ea typeface="Arial"/>
              </a:rPr>
              <a:t>   </a:t>
            </a:r>
            <a:r>
              <a:rPr sz="1600" b="1">
                <a:ea typeface="Arial"/>
              </a:rPr>
              <a:t>Руководители федеральных органов исполнительной власти, органов исполнительной власти субъектов РФ и организаций несут персональную ответственность за организацию и проведение мероприятий по гражданской обороне и защите населения.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68119F70-498C-44A4-9ACB-42850E9A2834}" type="slidenum">
              <a:rPr sz="1400">
                <a:ea typeface="Arial"/>
              </a:rPr>
              <a:pPr/>
              <a:t>18</a:t>
            </a:fld>
            <a:endParaRPr sz="1400">
              <a:ea typeface="Arial"/>
            </a:endParaRPr>
          </a:p>
        </p:txBody>
      </p:sp>
      <p:sp>
        <p:nvSpPr>
          <p:cNvPr id="21507" name="WordArt 4"/>
          <p:cNvSpPr>
            <a:spLocks noTextEdit="1"/>
          </p:cNvSpPr>
          <p:nvPr/>
        </p:nvSpPr>
        <p:spPr>
          <a:xfrm>
            <a:off x="990600" y="76200"/>
            <a:ext cx="7239000" cy="457200"/>
          </a:xfrm>
          <a:solidFill>
            <a:srgbClr val="FF0000"/>
          </a:solidFill>
          <a:ln>
            <a:noFill/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noFill/>
                </a:ln>
                <a:solidFill>
                  <a:srgbClr val="FF0000"/>
                </a:solidFill>
                <a:latin typeface="Impact"/>
              </a:rPr>
              <a:t>Основные задачи Гражданской Обороны,
согласно  ФЗ «О гражданской обороне»</a:t>
            </a:r>
          </a:p>
        </p:txBody>
      </p:sp>
      <p:sp>
        <p:nvSpPr>
          <p:cNvPr id="21508" name="Text Box 5"/>
          <p:cNvSpPr/>
          <p:nvPr/>
        </p:nvSpPr>
        <p:spPr>
          <a:xfrm>
            <a:off x="109538" y="609600"/>
            <a:ext cx="8924925" cy="2301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1. Обучение населения в области ГО</a:t>
            </a:r>
          </a:p>
        </p:txBody>
      </p:sp>
      <p:sp>
        <p:nvSpPr>
          <p:cNvPr id="21509" name="Text Box 6"/>
          <p:cNvSpPr/>
          <p:nvPr/>
        </p:nvSpPr>
        <p:spPr>
          <a:xfrm>
            <a:off x="109538" y="908050"/>
            <a:ext cx="8924925" cy="3937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173038" lvl="0" indent="-173038">
              <a:lnSpc>
                <a:spcPct val="8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2. Оповещение населения об опасностях, возникающих при ведении военных действий или вследствие этих действий, а так же при возникновении ЧС природного и техногенного характера</a:t>
            </a:r>
          </a:p>
        </p:txBody>
      </p:sp>
      <p:sp>
        <p:nvSpPr>
          <p:cNvPr id="21510" name="Text Box 7"/>
          <p:cNvSpPr/>
          <p:nvPr/>
        </p:nvSpPr>
        <p:spPr>
          <a:xfrm>
            <a:off x="109538" y="1412875"/>
            <a:ext cx="8924925" cy="28416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3. Эвакуация населения, материальных и культурных ценностей в безопасные районы</a:t>
            </a:r>
          </a:p>
        </p:txBody>
      </p:sp>
      <p:sp>
        <p:nvSpPr>
          <p:cNvPr id="21511" name="Text Box 8"/>
          <p:cNvSpPr/>
          <p:nvPr/>
        </p:nvSpPr>
        <p:spPr>
          <a:xfrm>
            <a:off x="109538" y="1773238"/>
            <a:ext cx="8924925" cy="2301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4. Предоставление населению убежищ и средств индивидуальной защиты</a:t>
            </a:r>
          </a:p>
        </p:txBody>
      </p:sp>
      <p:sp>
        <p:nvSpPr>
          <p:cNvPr id="21512" name="Text Box 9"/>
          <p:cNvSpPr/>
          <p:nvPr/>
        </p:nvSpPr>
        <p:spPr>
          <a:xfrm>
            <a:off x="109538" y="2119313"/>
            <a:ext cx="8924925" cy="2301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5. Проведение мероприятий  по световой и другим видам маскировки</a:t>
            </a:r>
          </a:p>
        </p:txBody>
      </p:sp>
      <p:sp>
        <p:nvSpPr>
          <p:cNvPr id="21513" name="Text Box 10"/>
          <p:cNvSpPr/>
          <p:nvPr/>
        </p:nvSpPr>
        <p:spPr>
          <a:xfrm>
            <a:off x="109538" y="2420938"/>
            <a:ext cx="8924925" cy="70643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6. Проведение аварийно-спасательных работ в случае возникновения опасностей для населения при ведении</a:t>
            </a:r>
          </a:p>
          <a:p>
            <a:pPr marL="0" lv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военных действий или вследствие этих действий, а также вследствие ЧС природного и техногенного </a:t>
            </a:r>
          </a:p>
          <a:p>
            <a:pPr marL="0" lv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характера</a:t>
            </a:r>
            <a:endParaRPr sz="1400" b="1">
              <a:ea typeface="Arial"/>
            </a:endParaRPr>
          </a:p>
        </p:txBody>
      </p:sp>
      <p:sp>
        <p:nvSpPr>
          <p:cNvPr id="21514" name="Text Box 11"/>
          <p:cNvSpPr/>
          <p:nvPr/>
        </p:nvSpPr>
        <p:spPr>
          <a:xfrm>
            <a:off x="109538" y="3213100"/>
            <a:ext cx="8924925" cy="46672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7. Первоочередное обеспечение населения, пострадавшего при ведении военных действий или вследствие этих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действий</a:t>
            </a:r>
          </a:p>
        </p:txBody>
      </p:sp>
      <p:sp>
        <p:nvSpPr>
          <p:cNvPr id="21515" name="Text Box 12"/>
          <p:cNvSpPr/>
          <p:nvPr/>
        </p:nvSpPr>
        <p:spPr>
          <a:xfrm>
            <a:off x="109538" y="3775075"/>
            <a:ext cx="8924925" cy="2301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8. Борьба с пожарами, возникшими при ведении военных действий или вследствие этих действий</a:t>
            </a:r>
          </a:p>
        </p:txBody>
      </p:sp>
      <p:sp>
        <p:nvSpPr>
          <p:cNvPr id="21516" name="Text Box 13"/>
          <p:cNvSpPr/>
          <p:nvPr/>
        </p:nvSpPr>
        <p:spPr>
          <a:xfrm>
            <a:off x="109538" y="4076700"/>
            <a:ext cx="8924925" cy="3587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9. Обнаружение и обозначение районов, подвергшихся радиоактивному, химическому, биологическому или</a:t>
            </a:r>
          </a:p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иному заражению</a:t>
            </a:r>
            <a:endParaRPr sz="1400" b="1">
              <a:ea typeface="Arial"/>
            </a:endParaRPr>
          </a:p>
        </p:txBody>
      </p:sp>
      <p:sp>
        <p:nvSpPr>
          <p:cNvPr id="21517" name="Text Box 14"/>
          <p:cNvSpPr/>
          <p:nvPr/>
        </p:nvSpPr>
        <p:spPr>
          <a:xfrm>
            <a:off x="109538" y="4508500"/>
            <a:ext cx="8924925" cy="3587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10. Санитарная обработка населения, обеззараживание  зданий и сооружений, специальная обработка техники и территорий</a:t>
            </a:r>
          </a:p>
        </p:txBody>
      </p:sp>
      <p:sp>
        <p:nvSpPr>
          <p:cNvPr id="21518" name="Text Box 15"/>
          <p:cNvSpPr/>
          <p:nvPr/>
        </p:nvSpPr>
        <p:spPr>
          <a:xfrm>
            <a:off x="109538" y="4941888"/>
            <a:ext cx="8924925" cy="3587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11. Восстановление и поддержание порядка в районах, пострадавших при ведении военных действий или </a:t>
            </a:r>
          </a:p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 вследствие этих  действий</a:t>
            </a:r>
            <a:endParaRPr sz="1400" b="1">
              <a:ea typeface="Arial"/>
            </a:endParaRPr>
          </a:p>
        </p:txBody>
      </p:sp>
      <p:sp>
        <p:nvSpPr>
          <p:cNvPr id="21519" name="Text Box 16"/>
          <p:cNvSpPr/>
          <p:nvPr/>
        </p:nvSpPr>
        <p:spPr>
          <a:xfrm>
            <a:off x="109538" y="5373688"/>
            <a:ext cx="8924925" cy="2301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12. Срочное восстановление функционирования необходимых коммунальных служб в военное время</a:t>
            </a:r>
          </a:p>
        </p:txBody>
      </p:sp>
      <p:sp>
        <p:nvSpPr>
          <p:cNvPr id="21520" name="Text Box 17"/>
          <p:cNvSpPr/>
          <p:nvPr/>
        </p:nvSpPr>
        <p:spPr>
          <a:xfrm>
            <a:off x="109538" y="5719763"/>
            <a:ext cx="8924925" cy="2301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13. Срочное захоронение трупов  в военное время</a:t>
            </a:r>
          </a:p>
        </p:txBody>
      </p:sp>
      <p:sp>
        <p:nvSpPr>
          <p:cNvPr id="21521" name="Text Box 18"/>
          <p:cNvSpPr/>
          <p:nvPr/>
        </p:nvSpPr>
        <p:spPr>
          <a:xfrm>
            <a:off x="109538" y="6022975"/>
            <a:ext cx="8924925" cy="3587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14. Разработка и осуществление мер,  направленных на сохранение объектов, существенно необходимых для  </a:t>
            </a:r>
          </a:p>
          <a:p>
            <a:pPr marL="0" lvl="0" indent="0">
              <a:lnSpc>
                <a:spcPct val="70000"/>
              </a:lnSpc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      выживания населения в военное время</a:t>
            </a:r>
          </a:p>
        </p:txBody>
      </p:sp>
      <p:sp>
        <p:nvSpPr>
          <p:cNvPr id="21522" name="Text Box 19"/>
          <p:cNvSpPr/>
          <p:nvPr/>
        </p:nvSpPr>
        <p:spPr>
          <a:xfrm>
            <a:off x="109538" y="6457950"/>
            <a:ext cx="8924925" cy="28416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ct val="0"/>
              </a:spcBef>
              <a:buNone/>
            </a:pPr>
            <a:r>
              <a:rPr sz="1200" b="1">
                <a:solidFill>
                  <a:srgbClr val="000000"/>
                </a:solidFill>
                <a:ea typeface="Arial"/>
              </a:rPr>
              <a:t>15. Обеспечение постоянной готовности сил и средств гражданской обороны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9FE347CB-5CE9-4514-991A-F9DF4F94FEB3}" type="slidenum">
              <a:rPr sz="1400">
                <a:ea typeface="Arial"/>
              </a:rPr>
              <a:pPr/>
              <a:t>19</a:t>
            </a:fld>
            <a:endParaRPr sz="1400">
              <a:ea typeface="Arial"/>
            </a:endParaRPr>
          </a:p>
        </p:txBody>
      </p:sp>
      <p:sp>
        <p:nvSpPr>
          <p:cNvPr id="22531" name="Rectangle 2"/>
          <p:cNvSpPr/>
          <p:nvPr/>
        </p:nvSpPr>
        <p:spPr>
          <a:xfrm>
            <a:off x="1676400" y="304800"/>
            <a:ext cx="5762625" cy="609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  <a:effectLst>
            <a:outerShdw dist="107763" dir="18900000" algn="ctr">
              <a:schemeClr val="accent2"/>
            </a:outerShdw>
          </a:effectLst>
        </p:spPr>
        <p:txBody>
          <a:bodyPr anchor="b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3500">
                <a:solidFill>
                  <a:srgbClr val="FF3300"/>
                </a:solidFill>
                <a:ea typeface="Arial"/>
              </a:rPr>
              <a:t>СТРУКТУРА   ГО</a:t>
            </a:r>
          </a:p>
        </p:txBody>
      </p:sp>
      <p:sp>
        <p:nvSpPr>
          <p:cNvPr id="22532" name="Rectangle 3"/>
          <p:cNvSpPr/>
          <p:nvPr/>
        </p:nvSpPr>
        <p:spPr>
          <a:xfrm>
            <a:off x="419100" y="1371600"/>
            <a:ext cx="8382000" cy="609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3500">
                <a:solidFill>
                  <a:schemeClr val="tx2"/>
                </a:solidFill>
                <a:ea typeface="Arial"/>
              </a:rPr>
              <a:t>Органы управления</a:t>
            </a:r>
          </a:p>
        </p:txBody>
      </p:sp>
      <p:sp>
        <p:nvSpPr>
          <p:cNvPr id="22533" name="Rectangle 4"/>
          <p:cNvSpPr/>
          <p:nvPr/>
        </p:nvSpPr>
        <p:spPr>
          <a:xfrm>
            <a:off x="400050" y="2286000"/>
            <a:ext cx="8391525" cy="609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3500">
                <a:solidFill>
                  <a:schemeClr val="tx2"/>
                </a:solidFill>
                <a:ea typeface="Arial"/>
              </a:rPr>
              <a:t>Силы и средства ГО</a:t>
            </a:r>
          </a:p>
        </p:txBody>
      </p:sp>
      <p:sp>
        <p:nvSpPr>
          <p:cNvPr id="22534" name="Rectangle 5"/>
          <p:cNvSpPr/>
          <p:nvPr/>
        </p:nvSpPr>
        <p:spPr>
          <a:xfrm>
            <a:off x="381000" y="3284538"/>
            <a:ext cx="8458200" cy="6492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3500">
                <a:solidFill>
                  <a:schemeClr val="tx2"/>
                </a:solidFill>
                <a:ea typeface="Arial"/>
              </a:rPr>
              <a:t>Система оповещения и связи</a:t>
            </a:r>
          </a:p>
        </p:txBody>
      </p:sp>
      <p:sp>
        <p:nvSpPr>
          <p:cNvPr id="22535" name="Rectangle 6"/>
          <p:cNvSpPr/>
          <p:nvPr/>
        </p:nvSpPr>
        <p:spPr>
          <a:xfrm>
            <a:off x="390525" y="4365625"/>
            <a:ext cx="8524875" cy="175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srgbClr val="CCECFF"/>
            </a:solidFill>
            <a:miter lim="800000"/>
          </a:ln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3500">
                <a:solidFill>
                  <a:schemeClr val="tx2"/>
                </a:solidFill>
                <a:ea typeface="Arial"/>
              </a:rPr>
              <a:t>Запасы материально-технических, продовольственных, медицинских и иных средств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968D41C9-8F7C-418C-A908-B778A8A19045}" type="slidenum">
              <a:rPr sz="1400">
                <a:ea typeface="Arial"/>
              </a:rPr>
              <a:pPr/>
              <a:t>2</a:t>
            </a:fld>
            <a:endParaRPr sz="1400">
              <a:ea typeface="Arial"/>
            </a:endParaRPr>
          </a:p>
        </p:txBody>
      </p:sp>
      <p:pic>
        <p:nvPicPr>
          <p:cNvPr id="5123" name="Picture 4" descr="PRIDE"/>
          <p:cNvPicPr/>
          <p:nvPr/>
        </p:nvPicPr>
        <p:blipFill>
          <a:blip r:embed="rId2">
            <a:lum bright="50000"/>
          </a:blip>
          <a:stretch>
            <a:fillRect/>
          </a:stretch>
        </p:blipFill>
        <p:spPr>
          <a:xfrm>
            <a:off x="4643438" y="514350"/>
            <a:ext cx="4318000" cy="26987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4" name="Picture 7" descr="хим-оруж"/>
          <p:cNvPicPr/>
          <p:nvPr/>
        </p:nvPicPr>
        <p:blipFill>
          <a:blip r:embed="rId3">
            <a:lum bright="30000"/>
          </a:blip>
          <a:stretch>
            <a:fillRect/>
          </a:stretch>
        </p:blipFill>
        <p:spPr>
          <a:xfrm>
            <a:off x="179388" y="3500438"/>
            <a:ext cx="4318000" cy="26987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Picture 9" descr="БОМБЕЖ"/>
          <p:cNvPicPr/>
          <p:nvPr/>
        </p:nvPicPr>
        <p:blipFill>
          <a:blip r:embed="rId4">
            <a:lum bright="30000"/>
          </a:blip>
          <a:stretch>
            <a:fillRect/>
          </a:stretch>
        </p:blipFill>
        <p:spPr>
          <a:xfrm>
            <a:off x="179388" y="514350"/>
            <a:ext cx="4318000" cy="2698750"/>
          </a:xfrm>
          <a:prstGeom prst="rect">
            <a:avLst/>
          </a:prstGeom>
          <a:noFill/>
          <a:ln>
            <a:noFill/>
            <a:miter lim="800000"/>
          </a:ln>
          <a:effectLst>
            <a:outerShdw dist="28398" dir="1593903" algn="ctr">
              <a:srgbClr val="FF9933"/>
            </a:outerShdw>
          </a:effectLst>
        </p:spPr>
      </p:pic>
      <p:pic>
        <p:nvPicPr>
          <p:cNvPr id="5126" name="Picture 10" descr="РАКЕТА"/>
          <p:cNvPicPr/>
          <p:nvPr/>
        </p:nvPicPr>
        <p:blipFill>
          <a:blip r:embed="rId5">
            <a:lum bright="30000"/>
          </a:blip>
          <a:stretch>
            <a:fillRect/>
          </a:stretch>
        </p:blipFill>
        <p:spPr>
          <a:xfrm>
            <a:off x="4643438" y="3500438"/>
            <a:ext cx="4318000" cy="2698750"/>
          </a:xfrm>
          <a:prstGeom prst="rect">
            <a:avLst/>
          </a:prstGeom>
          <a:noFill/>
          <a:ln>
            <a:noFill/>
            <a:miter lim="800000"/>
          </a:ln>
          <a:effectLst>
            <a:outerShdw dist="28398" dir="1593903" algn="ctr">
              <a:srgbClr val="FF9933"/>
            </a:outerShdw>
          </a:effectLst>
        </p:spPr>
      </p:pic>
      <p:sp>
        <p:nvSpPr>
          <p:cNvPr id="5127" name="Rectangle 3"/>
          <p:cNvSpPr>
            <a:spLocks noGrp="1"/>
          </p:cNvSpPr>
          <p:nvPr>
            <p:ph type="body" idx="1"/>
          </p:nvPr>
        </p:nvSpPr>
        <p:spPr>
          <a:xfrm>
            <a:off x="323850" y="1557338"/>
            <a:ext cx="8496300" cy="381635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hangingPunct="1"/>
            <a:r>
              <a:rPr sz="2800" b="1"/>
              <a:t>За последние 5,5 тысяч лет – 14 500 войн</a:t>
            </a:r>
          </a:p>
          <a:p>
            <a:pPr lvl="0" eaLnBrk="1" hangingPunct="1"/>
            <a:r>
              <a:rPr sz="2800" b="1"/>
              <a:t>Потери в войнах – 3 млрд. 540 млн. человек</a:t>
            </a:r>
          </a:p>
          <a:p>
            <a:pPr lvl="0" eaLnBrk="1" hangingPunct="1"/>
            <a:r>
              <a:rPr sz="2800" b="1"/>
              <a:t>За последние 35 веков – только 300 лет без войн</a:t>
            </a:r>
          </a:p>
          <a:p>
            <a:pPr lvl="0" eaLnBrk="1" hangingPunct="1"/>
            <a:r>
              <a:rPr sz="2800" b="1"/>
              <a:t>На войны ХХ века зартачено более 4 трл. долларов США (на эти деньги можно кормить население Земли в течении 50 лет.)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5B641399-A95A-4F0A-9435-41D740105D6D}" type="slidenum">
              <a:rPr sz="1400">
                <a:ea typeface="Arial"/>
              </a:rPr>
              <a:pPr/>
              <a:t>20</a:t>
            </a:fld>
            <a:endParaRPr sz="1400">
              <a:ea typeface="Arial"/>
            </a:endParaRPr>
          </a:p>
        </p:txBody>
      </p:sp>
      <p:sp>
        <p:nvSpPr>
          <p:cNvPr id="23555" name="Rectangle 2"/>
          <p:cNvSpPr/>
          <p:nvPr/>
        </p:nvSpPr>
        <p:spPr>
          <a:xfrm>
            <a:off x="90488" y="1371600"/>
            <a:ext cx="8961437" cy="5334000"/>
          </a:xfrm>
          <a:prstGeom prst="rect">
            <a:avLst/>
          </a:prstGeom>
          <a:solidFill>
            <a:srgbClr val="CCFFFF"/>
          </a:solidFill>
          <a:ln w="6350">
            <a:solidFill>
              <a:schemeClr val="tx1"/>
            </a:solidFill>
            <a:prstDash val="lgDashDotDot"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cxnSp>
        <p:nvCxnSpPr>
          <p:cNvPr id="23556" name="Line 17"/>
          <p:cNvCxnSpPr/>
          <p:nvPr/>
        </p:nvCxnSpPr>
        <p:spPr>
          <a:xfrm flipV="1">
            <a:off x="3932238" y="3200400"/>
            <a:ext cx="625475" cy="53340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cxnSp>
        <p:nvCxnSpPr>
          <p:cNvPr id="23557" name="Line 19"/>
          <p:cNvCxnSpPr/>
          <p:nvPr/>
        </p:nvCxnSpPr>
        <p:spPr>
          <a:xfrm flipH="1">
            <a:off x="3505200" y="4210050"/>
            <a:ext cx="9525" cy="665163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tailEnd type="stealth" w="sm" len="lg"/>
          </a:ln>
        </p:spPr>
      </p:cxnSp>
      <p:cxnSp>
        <p:nvCxnSpPr>
          <p:cNvPr id="23558" name="Line 25"/>
          <p:cNvCxnSpPr/>
          <p:nvPr/>
        </p:nvCxnSpPr>
        <p:spPr>
          <a:xfrm flipV="1">
            <a:off x="4191000" y="3276600"/>
            <a:ext cx="361950" cy="952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cxnSp>
        <p:nvCxnSpPr>
          <p:cNvPr id="23559" name="Line 27"/>
          <p:cNvCxnSpPr/>
          <p:nvPr/>
        </p:nvCxnSpPr>
        <p:spPr>
          <a:xfrm flipH="1">
            <a:off x="1665288" y="2743200"/>
            <a:ext cx="0" cy="381000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tailEnd type="stealth" w="sm" len="lg"/>
          </a:ln>
        </p:spPr>
      </p:cxnSp>
      <p:cxnSp>
        <p:nvCxnSpPr>
          <p:cNvPr id="23560" name="Line 30"/>
          <p:cNvCxnSpPr/>
          <p:nvPr/>
        </p:nvCxnSpPr>
        <p:spPr>
          <a:xfrm>
            <a:off x="2590800" y="3581400"/>
            <a:ext cx="630238" cy="37782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sp>
        <p:nvSpPr>
          <p:cNvPr id="23561" name="Rectangle 31"/>
          <p:cNvSpPr/>
          <p:nvPr/>
        </p:nvSpPr>
        <p:spPr>
          <a:xfrm>
            <a:off x="228600" y="3200400"/>
            <a:ext cx="2330450" cy="4572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prstDash val="lgDashDot"/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Территориальные органы</a:t>
            </a:r>
          </a:p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 федеральных</a:t>
            </a:r>
          </a:p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органов  исполнительной  власти</a:t>
            </a:r>
          </a:p>
        </p:txBody>
      </p:sp>
      <p:sp>
        <p:nvSpPr>
          <p:cNvPr id="23562" name="Rectangle 38"/>
          <p:cNvSpPr/>
          <p:nvPr/>
        </p:nvSpPr>
        <p:spPr>
          <a:xfrm>
            <a:off x="3810000" y="4191000"/>
            <a:ext cx="2230438" cy="304800"/>
          </a:xfrm>
          <a:prstGeom prst="rect">
            <a:avLst/>
          </a:prstGeom>
          <a:solidFill>
            <a:srgbClr val="66FFFF"/>
          </a:solidFill>
          <a:ln w="25400" cmpd="tri">
            <a:solidFill>
              <a:schemeClr val="tx1"/>
            </a:solidFill>
            <a:miter lim="800000"/>
          </a:ln>
          <a:effectLst>
            <a:outerShdw dist="107763" dir="18900000" algn="ctr">
              <a:schemeClr val="bg2"/>
            </a:outerShdw>
          </a:effectLst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ГУ  МЧС России по субъекту РФ</a:t>
            </a:r>
          </a:p>
        </p:txBody>
      </p:sp>
      <p:cxnSp>
        <p:nvCxnSpPr>
          <p:cNvPr id="23563" name="Line 39"/>
          <p:cNvCxnSpPr/>
          <p:nvPr/>
        </p:nvCxnSpPr>
        <p:spPr>
          <a:xfrm flipH="1">
            <a:off x="5883275" y="3352800"/>
            <a:ext cx="0" cy="838200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tailEnd type="stealth" w="sm" len="lg"/>
          </a:ln>
        </p:spPr>
      </p:cxnSp>
      <p:sp>
        <p:nvSpPr>
          <p:cNvPr id="23564" name="Rectangle 41"/>
          <p:cNvSpPr/>
          <p:nvPr/>
        </p:nvSpPr>
        <p:spPr>
          <a:xfrm>
            <a:off x="3752850" y="5334000"/>
            <a:ext cx="2305050" cy="304800"/>
          </a:xfrm>
          <a:prstGeom prst="rect">
            <a:avLst/>
          </a:prstGeom>
          <a:solidFill>
            <a:srgbClr val="66FFFF"/>
          </a:solidFill>
          <a:ln w="25400" cmpd="tri">
            <a:solidFill>
              <a:schemeClr val="tx1"/>
            </a:solidFill>
            <a:miter lim="800000"/>
          </a:ln>
          <a:effectLst>
            <a:outerShdw dist="107763" dir="18900000" algn="ctr">
              <a:schemeClr val="bg2"/>
            </a:outerShdw>
          </a:effectLst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000">
                <a:ea typeface="Arial"/>
              </a:rPr>
              <a:t>Органы управления по ГО и ЧС</a:t>
            </a:r>
          </a:p>
        </p:txBody>
      </p:sp>
      <p:sp>
        <p:nvSpPr>
          <p:cNvPr id="23565" name="Rectangle 47"/>
          <p:cNvSpPr/>
          <p:nvPr/>
        </p:nvSpPr>
        <p:spPr>
          <a:xfrm>
            <a:off x="381000" y="2514600"/>
            <a:ext cx="2514600" cy="304800"/>
          </a:xfrm>
          <a:prstGeom prst="rect">
            <a:avLst/>
          </a:prstGeom>
          <a:solidFill>
            <a:srgbClr val="66FFFF"/>
          </a:solidFill>
          <a:ln w="6350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60000"/>
              </a:lnSpc>
              <a:spcBef>
                <a:spcPct val="0"/>
              </a:spcBef>
              <a:buNone/>
            </a:pPr>
            <a:endParaRPr sz="200">
              <a:ea typeface="Arial"/>
            </a:endParaRPr>
          </a:p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федеральные</a:t>
            </a:r>
          </a:p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органы  исполнительной  власти</a:t>
            </a:r>
          </a:p>
        </p:txBody>
      </p:sp>
      <p:sp>
        <p:nvSpPr>
          <p:cNvPr id="23566" name="Rectangle 49"/>
          <p:cNvSpPr/>
          <p:nvPr/>
        </p:nvSpPr>
        <p:spPr>
          <a:xfrm>
            <a:off x="273050" y="3657600"/>
            <a:ext cx="2286000" cy="533400"/>
          </a:xfrm>
          <a:prstGeom prst="rect">
            <a:avLst/>
          </a:prstGeom>
          <a:solidFill>
            <a:srgbClr val="66FFFF"/>
          </a:solidFill>
          <a:ln w="6350">
            <a:solidFill>
              <a:schemeClr val="tx1"/>
            </a:solidFill>
            <a:prstDash val="lgDashDot"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60000"/>
              </a:lnSpc>
              <a:spcBef>
                <a:spcPct val="0"/>
              </a:spcBef>
              <a:buNone/>
            </a:pPr>
            <a:endParaRPr sz="200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Структурные подразделения ФОИВ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 уполномоченные решать задачи 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в области ГО</a:t>
            </a:r>
          </a:p>
        </p:txBody>
      </p:sp>
      <p:sp>
        <p:nvSpPr>
          <p:cNvPr id="23567" name="Rectangle 52"/>
          <p:cNvSpPr/>
          <p:nvPr/>
        </p:nvSpPr>
        <p:spPr>
          <a:xfrm>
            <a:off x="6594475" y="1982788"/>
            <a:ext cx="2028825" cy="530225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200" b="1">
                <a:ea typeface="Arial"/>
              </a:rPr>
              <a:t>Коллегия МЧС</a:t>
            </a:r>
            <a:endParaRPr sz="1100" b="1">
              <a:ea typeface="Arial"/>
            </a:endParaRPr>
          </a:p>
        </p:txBody>
      </p:sp>
      <p:cxnSp>
        <p:nvCxnSpPr>
          <p:cNvPr id="23568" name="Line 57"/>
          <p:cNvCxnSpPr/>
          <p:nvPr/>
        </p:nvCxnSpPr>
        <p:spPr>
          <a:xfrm flipH="1">
            <a:off x="8389938" y="2514600"/>
            <a:ext cx="0" cy="381000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tailEnd type="stealth" w="sm" len="lg"/>
          </a:ln>
        </p:spPr>
      </p:cxnSp>
      <p:sp>
        <p:nvSpPr>
          <p:cNvPr id="23569" name="Rectangle 58"/>
          <p:cNvSpPr/>
          <p:nvPr/>
        </p:nvSpPr>
        <p:spPr>
          <a:xfrm>
            <a:off x="6594475" y="2895600"/>
            <a:ext cx="2028825" cy="457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Силовые министерства и</a:t>
            </a:r>
          </a:p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ведомства РФ</a:t>
            </a:r>
            <a:endParaRPr sz="1000" b="1">
              <a:ea typeface="Arial"/>
            </a:endParaRPr>
          </a:p>
        </p:txBody>
      </p:sp>
      <p:cxnSp>
        <p:nvCxnSpPr>
          <p:cNvPr id="23570" name="Line 59"/>
          <p:cNvCxnSpPr/>
          <p:nvPr/>
        </p:nvCxnSpPr>
        <p:spPr>
          <a:xfrm>
            <a:off x="5867400" y="2438400"/>
            <a:ext cx="727075" cy="68580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sp>
        <p:nvSpPr>
          <p:cNvPr id="23571" name="WordArt 89"/>
          <p:cNvSpPr>
            <a:spLocks noTextEdit="1"/>
          </p:cNvSpPr>
          <p:nvPr/>
        </p:nvSpPr>
        <p:spPr>
          <a:xfrm>
            <a:off x="1828800" y="76200"/>
            <a:ext cx="5486400" cy="152400"/>
          </a:xfrm>
          <a:solidFill>
            <a:srgbClr val="FF0000"/>
          </a:solidFill>
          <a:ln>
            <a:noFill/>
            <a:miter lim="800000"/>
          </a:ln>
          <a:effectLst>
            <a:outerShdw dist="35921" dir="2700000" algn="ctr">
              <a:srgbClr val="990000"/>
            </a:outerShdw>
          </a:effectLst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>
                  <a:noFill/>
                </a:ln>
                <a:solidFill>
                  <a:srgbClr val="FF0000"/>
                </a:solidFill>
                <a:effectLst>
                  <a:outerShdw dist="35921" dir="2700000" algn="ctr">
                    <a:srgbClr val="990000"/>
                  </a:outerShdw>
                </a:effectLst>
                <a:latin typeface="Impact"/>
              </a:rPr>
              <a:t>СХЕМА  ГО  РФ</a:t>
            </a:r>
          </a:p>
        </p:txBody>
      </p:sp>
      <p:sp>
        <p:nvSpPr>
          <p:cNvPr id="23572" name="Rectangle 98"/>
          <p:cNvSpPr/>
          <p:nvPr/>
        </p:nvSpPr>
        <p:spPr>
          <a:xfrm>
            <a:off x="4572000" y="3352800"/>
            <a:ext cx="1676400" cy="152400"/>
          </a:xfrm>
          <a:prstGeom prst="rect">
            <a:avLst/>
          </a:prstGeom>
          <a:solidFill>
            <a:srgbClr val="66FFFF"/>
          </a:solidFill>
          <a:ln w="6350">
            <a:solidFill>
              <a:schemeClr val="tx1"/>
            </a:solidFill>
            <a:prstDash val="lgDashDot"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60000"/>
              </a:lnSpc>
              <a:spcBef>
                <a:spcPct val="0"/>
              </a:spcBef>
              <a:buNone/>
            </a:pPr>
            <a:endParaRPr sz="200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РЦ МЧС России</a:t>
            </a:r>
          </a:p>
        </p:txBody>
      </p:sp>
      <p:grpSp>
        <p:nvGrpSpPr>
          <p:cNvPr id="23573" name="Group 8"/>
          <p:cNvGrpSpPr/>
          <p:nvPr/>
        </p:nvGrpSpPr>
        <p:grpSpPr>
          <a:xfrm>
            <a:off x="4560888" y="2590800"/>
            <a:ext cx="1714500" cy="762000"/>
            <a:chOff x="2905" y="1440"/>
            <a:chExt cx="1085" cy="480"/>
          </a:xfrm>
        </p:grpSpPr>
        <p:sp>
          <p:nvSpPr>
            <p:cNvPr id="23599" name="Rectangle 9"/>
            <p:cNvSpPr/>
            <p:nvPr/>
          </p:nvSpPr>
          <p:spPr>
            <a:xfrm flipH="1">
              <a:off x="2905" y="1632"/>
              <a:ext cx="1085" cy="288"/>
            </a:xfrm>
            <a:prstGeom prst="rect">
              <a:avLst/>
            </a:prstGeom>
            <a:solidFill>
              <a:srgbClr val="66FFFF"/>
            </a:solidFill>
            <a:ln w="31750" cmpd="tri"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algn="ctr">
                <a:lnSpc>
                  <a:spcPct val="70000"/>
                </a:lnSpc>
                <a:spcBef>
                  <a:spcPct val="0"/>
                </a:spcBef>
                <a:buNone/>
              </a:pPr>
              <a:r>
                <a:rPr sz="1100" b="1">
                  <a:ea typeface="Arial"/>
                </a:rPr>
                <a:t>Начальники</a:t>
              </a:r>
              <a:br>
                <a:rPr sz="1100" b="1">
                  <a:ea typeface="Arial"/>
                </a:rPr>
              </a:br>
              <a:r>
                <a:rPr sz="1100" b="1">
                  <a:ea typeface="Arial"/>
                </a:rPr>
                <a:t>региональных  центров </a:t>
              </a:r>
              <a:br>
                <a:rPr sz="1100" b="1">
                  <a:ea typeface="Arial"/>
                </a:rPr>
              </a:br>
              <a:r>
                <a:rPr sz="1100" b="1">
                  <a:ea typeface="Arial"/>
                </a:rPr>
                <a:t>МЧС России</a:t>
              </a:r>
            </a:p>
          </p:txBody>
        </p:sp>
        <p:sp>
          <p:nvSpPr>
            <p:cNvPr id="23600" name="AutoShape 10"/>
            <p:cNvSpPr/>
            <p:nvPr/>
          </p:nvSpPr>
          <p:spPr bwMode="auto">
            <a:xfrm rot="5400000">
              <a:off x="3302" y="1388"/>
              <a:ext cx="192" cy="296"/>
            </a:xfrm>
            <a:custGeom>
              <a:avLst/>
              <a:gdLst>
                <a:gd name="GT0" fmla="*/ 12375 w 21600"/>
                <a:gd name="GT1" fmla="+- l GT0 0"/>
                <a:gd name="GT2" fmla="*/ 3357 h 21600"/>
                <a:gd name="GT3" fmla="+- t GT2 0"/>
                <a:gd name="GT4" fmla="*/ 17663 w 21600"/>
                <a:gd name="GT5" fmla="+- l GT4 0"/>
                <a:gd name="GT6" fmla="*/ 8757 h 21600"/>
                <a:gd name="GT7" fmla="+- t GT6 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GT1" t="GT3" r="GT5" b="GT7"/>
              <a:pathLst>
                <a:path w="21600" h="21600">
                  <a:moveTo>
                    <a:pt x="21600" y="6079"/>
                  </a:moveTo>
                  <a:lnTo>
                    <a:pt x="12712" y="0"/>
                  </a:lnTo>
                  <a:lnTo>
                    <a:pt x="12712" y="3374"/>
                  </a:lnTo>
                  <a:lnTo>
                    <a:pt x="12427" y="3374"/>
                  </a:lnTo>
                  <a:cubicBezTo>
                    <a:pt x="5564" y="3374"/>
                    <a:pt x="0" y="7307"/>
                    <a:pt x="0" y="12158"/>
                  </a:cubicBezTo>
                  <a:lnTo>
                    <a:pt x="0" y="21600"/>
                  </a:lnTo>
                  <a:lnTo>
                    <a:pt x="5530" y="21600"/>
                  </a:lnTo>
                  <a:lnTo>
                    <a:pt x="5530" y="12158"/>
                  </a:lnTo>
                  <a:cubicBezTo>
                    <a:pt x="5530" y="10295"/>
                    <a:pt x="8618" y="8784"/>
                    <a:pt x="12427" y="8784"/>
                  </a:cubicBezTo>
                  <a:lnTo>
                    <a:pt x="12712" y="8784"/>
                  </a:lnTo>
                  <a:lnTo>
                    <a:pt x="12712" y="12158"/>
                  </a:lnTo>
                  <a:lnTo>
                    <a:pt x="21600" y="6079"/>
                  </a:lnTo>
                  <a:close/>
                </a:path>
              </a:pathLst>
            </a:custGeom>
            <a:gradFill rotWithShape="0">
              <a:gsLst>
                <a:gs pos="0">
                  <a:srgbClr val="F8F8F8"/>
                </a:gs>
                <a:gs pos="100000">
                  <a:srgbClr val="C0C0C0"/>
                </a:gs>
              </a:gsLst>
              <a:lin ang="5400000" scaled="1"/>
            </a:gradFill>
            <a:ln w="3175">
              <a:solidFill>
                <a:schemeClr val="tx1"/>
              </a:solidFill>
              <a:miter lim="800000"/>
            </a:ln>
          </p:spPr>
        </p:sp>
      </p:grpSp>
      <p:sp>
        <p:nvSpPr>
          <p:cNvPr id="23574" name="Rectangle 99"/>
          <p:cNvSpPr/>
          <p:nvPr/>
        </p:nvSpPr>
        <p:spPr>
          <a:xfrm>
            <a:off x="2819400" y="3200400"/>
            <a:ext cx="1339850" cy="4572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prstDash val="lgDashDot"/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Полномочный </a:t>
            </a:r>
          </a:p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Представитель</a:t>
            </a:r>
          </a:p>
          <a:p>
            <a:pPr marL="0" lv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sz="1000" b="1">
                <a:ea typeface="Arial"/>
              </a:rPr>
              <a:t>Президента РФ в ФО</a:t>
            </a:r>
          </a:p>
        </p:txBody>
      </p:sp>
      <p:sp>
        <p:nvSpPr>
          <p:cNvPr id="23575" name="Rectangle 15"/>
          <p:cNvSpPr/>
          <p:nvPr/>
        </p:nvSpPr>
        <p:spPr>
          <a:xfrm>
            <a:off x="3219450" y="3733800"/>
            <a:ext cx="2495550" cy="4572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200" b="1">
                <a:ea typeface="Arial"/>
              </a:rPr>
              <a:t>Руководители ОИВ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sz="1200" b="1">
                <a:ea typeface="Arial"/>
              </a:rPr>
              <a:t>субъектов  РФ</a:t>
            </a:r>
          </a:p>
        </p:txBody>
      </p:sp>
      <p:sp>
        <p:nvSpPr>
          <p:cNvPr id="23576" name="Rectangle 100"/>
          <p:cNvSpPr/>
          <p:nvPr/>
        </p:nvSpPr>
        <p:spPr>
          <a:xfrm>
            <a:off x="3867150" y="6096000"/>
            <a:ext cx="2305050" cy="381000"/>
          </a:xfrm>
          <a:prstGeom prst="rect">
            <a:avLst/>
          </a:prstGeom>
          <a:solidFill>
            <a:srgbClr val="66FFFF"/>
          </a:solidFill>
          <a:ln w="25400" cmpd="tri">
            <a:solidFill>
              <a:schemeClr val="tx1"/>
            </a:solidFill>
            <a:miter lim="800000"/>
          </a:ln>
          <a:effectLst>
            <a:outerShdw dist="107763" dir="18900000" algn="ctr">
              <a:schemeClr val="bg2"/>
            </a:outerShdw>
          </a:effectLst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000">
                <a:ea typeface="Arial"/>
              </a:rPr>
              <a:t>Отделы, секторы</a:t>
            </a:r>
          </a:p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000">
                <a:ea typeface="Arial"/>
              </a:rPr>
              <a:t> (работники, уполномоченные по ГОЧС)</a:t>
            </a:r>
          </a:p>
        </p:txBody>
      </p:sp>
      <p:sp>
        <p:nvSpPr>
          <p:cNvPr id="23577" name="Rectangle 101"/>
          <p:cNvSpPr/>
          <p:nvPr/>
        </p:nvSpPr>
        <p:spPr>
          <a:xfrm>
            <a:off x="6629400" y="3352800"/>
            <a:ext cx="2057400" cy="304800"/>
          </a:xfrm>
          <a:prstGeom prst="rect">
            <a:avLst/>
          </a:prstGeom>
          <a:solidFill>
            <a:srgbClr val="66FFFF"/>
          </a:solidFill>
          <a:ln w="6350">
            <a:solidFill>
              <a:schemeClr val="tx1"/>
            </a:solidFill>
            <a:prstDash val="lgDashDot"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60000"/>
              </a:lnSpc>
              <a:spcBef>
                <a:spcPct val="0"/>
              </a:spcBef>
              <a:buNone/>
            </a:pPr>
            <a:endParaRPr sz="200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sz="1000">
                <a:ea typeface="Arial"/>
              </a:rPr>
              <a:t>Спец. части и подразделения</a:t>
            </a:r>
          </a:p>
        </p:txBody>
      </p:sp>
      <p:cxnSp>
        <p:nvCxnSpPr>
          <p:cNvPr id="23578" name="Line 103"/>
          <p:cNvCxnSpPr/>
          <p:nvPr/>
        </p:nvCxnSpPr>
        <p:spPr>
          <a:xfrm flipV="1">
            <a:off x="2570163" y="3425825"/>
            <a:ext cx="249237" cy="317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sp>
        <p:nvSpPr>
          <p:cNvPr id="23579" name="AutoShape 4"/>
          <p:cNvSpPr/>
          <p:nvPr/>
        </p:nvSpPr>
        <p:spPr>
          <a:xfrm>
            <a:off x="1676400" y="304800"/>
            <a:ext cx="5616575" cy="609600"/>
          </a:xfrm>
          <a:prstGeom prst="downArrowCallout">
            <a:avLst>
              <a:gd name="adj1" fmla="val 49054"/>
              <a:gd name="adj2" fmla="val 46665"/>
              <a:gd name="adj3" fmla="val 22569"/>
              <a:gd name="adj4" fmla="val 65000"/>
            </a:avLst>
          </a:prstGeom>
          <a:gradFill rotWithShape="0">
            <a:gsLst>
              <a:gs pos="0">
                <a:srgbClr val="EAEAEA"/>
              </a:gs>
              <a:gs pos="100000">
                <a:srgbClr val="C0C0C0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400">
                <a:ea typeface="Arial"/>
              </a:rPr>
              <a:t>ПРЕЗИДЕНТ  РФ  - ВЕРХОВНЫЙ  ГЛАВНОКОМАНДУЮЩИЙ </a:t>
            </a:r>
          </a:p>
        </p:txBody>
      </p:sp>
      <p:cxnSp>
        <p:nvCxnSpPr>
          <p:cNvPr id="23580" name="Line 104"/>
          <p:cNvCxnSpPr/>
          <p:nvPr/>
        </p:nvCxnSpPr>
        <p:spPr>
          <a:xfrm>
            <a:off x="4876800" y="4495800"/>
            <a:ext cx="9525" cy="36195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sp>
        <p:nvSpPr>
          <p:cNvPr id="23581" name="Rectangle 20"/>
          <p:cNvSpPr/>
          <p:nvPr/>
        </p:nvSpPr>
        <p:spPr>
          <a:xfrm>
            <a:off x="3276600" y="4876800"/>
            <a:ext cx="2495550" cy="457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endParaRPr sz="12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sz="1200" b="1">
                <a:ea typeface="Arial"/>
              </a:rPr>
              <a:t>Руководители органов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sz="1200" b="1">
                <a:ea typeface="Arial"/>
              </a:rPr>
              <a:t> местного самоуправления</a:t>
            </a:r>
          </a:p>
          <a:p>
            <a:pPr marL="0" lvl="0" indent="0" algn="ctr">
              <a:spcBef>
                <a:spcPct val="0"/>
              </a:spcBef>
              <a:buNone/>
            </a:pPr>
            <a:endParaRPr sz="1200" b="1">
              <a:ea typeface="Arial"/>
            </a:endParaRPr>
          </a:p>
        </p:txBody>
      </p:sp>
      <p:cxnSp>
        <p:nvCxnSpPr>
          <p:cNvPr id="23582" name="Line 22"/>
          <p:cNvCxnSpPr/>
          <p:nvPr/>
        </p:nvCxnSpPr>
        <p:spPr>
          <a:xfrm flipH="1">
            <a:off x="5556250" y="5638800"/>
            <a:ext cx="6350" cy="227013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tailEnd type="stealth" w="sm" len="lg"/>
          </a:ln>
        </p:spPr>
      </p:cxnSp>
      <p:sp>
        <p:nvSpPr>
          <p:cNvPr id="23583" name="Rectangle 23"/>
          <p:cNvSpPr/>
          <p:nvPr/>
        </p:nvSpPr>
        <p:spPr>
          <a:xfrm>
            <a:off x="3276600" y="5865813"/>
            <a:ext cx="2819400" cy="287337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900" b="1">
                <a:ea typeface="Arial"/>
              </a:rPr>
              <a:t>Организации, отнесенные к категориям по ГО</a:t>
            </a:r>
            <a:endParaRPr sz="900" b="1" i="1">
              <a:ea typeface="Arial"/>
            </a:endParaRPr>
          </a:p>
        </p:txBody>
      </p:sp>
      <p:cxnSp>
        <p:nvCxnSpPr>
          <p:cNvPr id="23584" name="Line 106"/>
          <p:cNvCxnSpPr/>
          <p:nvPr/>
        </p:nvCxnSpPr>
        <p:spPr>
          <a:xfrm>
            <a:off x="3505200" y="5334000"/>
            <a:ext cx="19050" cy="49530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cxnSp>
        <p:nvCxnSpPr>
          <p:cNvPr id="23585" name="Line 107"/>
          <p:cNvCxnSpPr/>
          <p:nvPr/>
        </p:nvCxnSpPr>
        <p:spPr>
          <a:xfrm flipV="1">
            <a:off x="6248400" y="3276600"/>
            <a:ext cx="361950" cy="952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sp>
        <p:nvSpPr>
          <p:cNvPr id="23586" name="AutoShape 108"/>
          <p:cNvSpPr/>
          <p:nvPr/>
        </p:nvSpPr>
        <p:spPr>
          <a:xfrm>
            <a:off x="3078163" y="685800"/>
            <a:ext cx="274637" cy="2438400"/>
          </a:xfrm>
          <a:prstGeom prst="downArrow">
            <a:avLst>
              <a:gd name="adj1" fmla="val 37500"/>
              <a:gd name="adj2" fmla="val 110983"/>
            </a:avLst>
          </a:prstGeom>
          <a:gradFill rotWithShape="0">
            <a:gsLst>
              <a:gs pos="0">
                <a:srgbClr val="F8F8F8"/>
              </a:gs>
              <a:gs pos="100000">
                <a:srgbClr val="C0C0C0"/>
              </a:gs>
            </a:gsLst>
            <a:lin ang="5400000" scaled="1"/>
          </a:gradFill>
          <a:ln w="3175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3587" name="Rectangle 3"/>
          <p:cNvSpPr/>
          <p:nvPr/>
        </p:nvSpPr>
        <p:spPr>
          <a:xfrm>
            <a:off x="276225" y="1376363"/>
            <a:ext cx="1404938" cy="214312"/>
          </a:xfrm>
          <a:prstGeom prst="rect">
            <a:avLst/>
          </a:prstGeom>
          <a:noFill/>
          <a:ln w="3175">
            <a:noFill/>
            <a:miter lim="800000"/>
          </a:ln>
        </p:spPr>
        <p:txBody>
          <a:bodyPr lIns="90000" tIns="46800" rIns="90000" bIns="46800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800" b="1" i="1">
              <a:ea typeface="Arial"/>
            </a:endParaRPr>
          </a:p>
        </p:txBody>
      </p:sp>
      <p:sp>
        <p:nvSpPr>
          <p:cNvPr id="23588" name="Rectangle 7"/>
          <p:cNvSpPr/>
          <p:nvPr/>
        </p:nvSpPr>
        <p:spPr>
          <a:xfrm>
            <a:off x="3857625" y="2438400"/>
            <a:ext cx="1247775" cy="228600"/>
          </a:xfrm>
          <a:prstGeom prst="rect">
            <a:avLst/>
          </a:prstGeom>
          <a:solidFill>
            <a:srgbClr val="66FFFF"/>
          </a:solidFill>
          <a:ln w="34925" cmpd="tri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100" b="1">
                <a:ea typeface="Arial"/>
              </a:rPr>
              <a:t>МЧС России</a:t>
            </a:r>
          </a:p>
        </p:txBody>
      </p:sp>
      <p:sp>
        <p:nvSpPr>
          <p:cNvPr id="23589" name="Rectangle 12"/>
          <p:cNvSpPr/>
          <p:nvPr/>
        </p:nvSpPr>
        <p:spPr>
          <a:xfrm>
            <a:off x="412750" y="2055813"/>
            <a:ext cx="2498725" cy="4572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Руководители  федеральных</a:t>
            </a:r>
          </a:p>
          <a:p>
            <a:pPr marL="0" lvl="0" indent="0" algn="ctr">
              <a:lnSpc>
                <a:spcPct val="70000"/>
              </a:lnSpc>
              <a:spcBef>
                <a:spcPct val="0"/>
              </a:spcBef>
              <a:buNone/>
            </a:pPr>
            <a:r>
              <a:rPr sz="1100" b="1">
                <a:ea typeface="Arial"/>
              </a:rPr>
              <a:t>органов  исполнительной  власти</a:t>
            </a:r>
          </a:p>
        </p:txBody>
      </p:sp>
      <p:sp>
        <p:nvSpPr>
          <p:cNvPr id="23590" name="AutoShape 13"/>
          <p:cNvSpPr/>
          <p:nvPr/>
        </p:nvSpPr>
        <p:spPr>
          <a:xfrm>
            <a:off x="2909888" y="2133600"/>
            <a:ext cx="442912" cy="304800"/>
          </a:xfrm>
          <a:prstGeom prst="leftArrow">
            <a:avLst>
              <a:gd name="adj1" fmla="val 43750"/>
              <a:gd name="adj2" fmla="val 58125"/>
            </a:avLst>
          </a:prstGeom>
          <a:gradFill rotWithShape="0">
            <a:gsLst>
              <a:gs pos="0">
                <a:srgbClr val="C0C0C0"/>
              </a:gs>
              <a:gs pos="100000">
                <a:srgbClr val="F8F8F8"/>
              </a:gs>
            </a:gsLst>
            <a:lin ang="0" scaled="1"/>
          </a:gradFill>
          <a:ln w="3175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3591" name="AutoShape 14"/>
          <p:cNvSpPr/>
          <p:nvPr/>
        </p:nvSpPr>
        <p:spPr bwMode="auto">
          <a:xfrm rot="16200000" flipH="1">
            <a:off x="1480344" y="1480344"/>
            <a:ext cx="685800" cy="468312"/>
          </a:xfrm>
          <a:custGeom>
            <a:avLst/>
            <a:gdLst>
              <a:gd name="GT0" fmla="*/ 12427 w 21600"/>
              <a:gd name="GT1" fmla="+- l GT0 0"/>
              <a:gd name="GT2" fmla="*/ 3224 h 21600"/>
              <a:gd name="GT3" fmla="+- t GT2 0"/>
              <a:gd name="GT4" fmla="*/ 19154 w 21600"/>
              <a:gd name="GT5" fmla="+- l GT4 0"/>
              <a:gd name="GT6" fmla="*/ 8934 h 21600"/>
              <a:gd name="GT7" fmla="+- t GT6 0"/>
            </a:gdLst>
            <a:ahLst/>
            <a:cxnLst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GT1" t="GT3" r="GT5" b="GT7"/>
            <a:pathLst>
              <a:path w="21600" h="21600">
                <a:moveTo>
                  <a:pt x="21600" y="6079"/>
                </a:moveTo>
                <a:lnTo>
                  <a:pt x="16392" y="0"/>
                </a:lnTo>
                <a:lnTo>
                  <a:pt x="16392" y="3224"/>
                </a:lnTo>
                <a:lnTo>
                  <a:pt x="12427" y="3224"/>
                </a:lnTo>
                <a:cubicBezTo>
                  <a:pt x="5564" y="3224"/>
                  <a:pt x="0" y="7224"/>
                  <a:pt x="0" y="12158"/>
                </a:cubicBezTo>
                <a:lnTo>
                  <a:pt x="0" y="21600"/>
                </a:lnTo>
                <a:lnTo>
                  <a:pt x="5836" y="21600"/>
                </a:lnTo>
                <a:lnTo>
                  <a:pt x="5836" y="12158"/>
                </a:lnTo>
                <a:cubicBezTo>
                  <a:pt x="5836" y="10377"/>
                  <a:pt x="8787" y="8934"/>
                  <a:pt x="12427" y="8934"/>
                </a:cubicBezTo>
                <a:lnTo>
                  <a:pt x="16392" y="8934"/>
                </a:lnTo>
                <a:lnTo>
                  <a:pt x="16392" y="12158"/>
                </a:lnTo>
                <a:lnTo>
                  <a:pt x="21600" y="6079"/>
                </a:lnTo>
                <a:close/>
              </a:path>
            </a:pathLst>
          </a:custGeom>
          <a:gradFill rotWithShape="0">
            <a:gsLst>
              <a:gs pos="0">
                <a:srgbClr val="F8F8F8"/>
              </a:gs>
              <a:gs pos="100000">
                <a:srgbClr val="C0C0C0"/>
              </a:gs>
            </a:gsLst>
            <a:lin ang="5400000" scaled="1"/>
          </a:gradFill>
          <a:ln w="3175">
            <a:solidFill>
              <a:schemeClr val="tx1"/>
            </a:solidFill>
            <a:miter lim="800000"/>
          </a:ln>
        </p:spPr>
      </p:sp>
      <p:sp>
        <p:nvSpPr>
          <p:cNvPr id="23592" name="AutoShape 54"/>
          <p:cNvSpPr/>
          <p:nvPr/>
        </p:nvSpPr>
        <p:spPr>
          <a:xfrm>
            <a:off x="5659438" y="2073275"/>
            <a:ext cx="936625" cy="354013"/>
          </a:xfrm>
          <a:prstGeom prst="leftRightArrow">
            <a:avLst>
              <a:gd name="adj1" fmla="val 41667"/>
              <a:gd name="adj2" fmla="val 47317"/>
            </a:avLst>
          </a:prstGeom>
          <a:gradFill rotWithShape="0">
            <a:gsLst>
              <a:gs pos="0">
                <a:srgbClr val="C0C0C0"/>
              </a:gs>
              <a:gs pos="50000">
                <a:srgbClr val="F8F8F8"/>
              </a:gs>
              <a:gs pos="100000">
                <a:srgbClr val="C0C0C0"/>
              </a:gs>
            </a:gsLst>
            <a:lin ang="0" scaled="1"/>
          </a:gradFill>
          <a:ln w="6350">
            <a:solidFill>
              <a:schemeClr val="tx1"/>
            </a:solidFill>
            <a:prstDash val="lgDash"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3593" name="AutoShape 5"/>
          <p:cNvSpPr/>
          <p:nvPr/>
        </p:nvSpPr>
        <p:spPr>
          <a:xfrm>
            <a:off x="2057400" y="1295400"/>
            <a:ext cx="4994275" cy="533400"/>
          </a:xfrm>
          <a:prstGeom prst="downArrowCallout">
            <a:avLst>
              <a:gd name="adj1" fmla="val 45082"/>
              <a:gd name="adj2" fmla="val 43868"/>
              <a:gd name="adj3" fmla="val 21875"/>
              <a:gd name="adj4" fmla="val 65000"/>
            </a:avLst>
          </a:prstGeom>
          <a:gradFill rotWithShape="0">
            <a:gsLst>
              <a:gs pos="0">
                <a:srgbClr val="CCECFF"/>
              </a:gs>
              <a:gs pos="100000">
                <a:srgbClr val="C0C0C0"/>
              </a:gs>
            </a:gsLst>
            <a:lin ang="5400000" scaled="1"/>
          </a:gradFill>
          <a:ln w="38100" cmpd="dbl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400" b="1">
                <a:ea typeface="Arial"/>
              </a:rPr>
              <a:t>Правительство  РФ</a:t>
            </a:r>
          </a:p>
        </p:txBody>
      </p:sp>
      <p:sp>
        <p:nvSpPr>
          <p:cNvPr id="23594" name="Rectangle 96"/>
          <p:cNvSpPr/>
          <p:nvPr/>
        </p:nvSpPr>
        <p:spPr>
          <a:xfrm>
            <a:off x="2055813" y="914400"/>
            <a:ext cx="4994275" cy="4572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</a:ln>
        </p:spPr>
        <p:txBody>
          <a:bodyPr wrap="none" lIns="90000" tIns="46800" rIns="90000" bIns="46800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sz="1400" b="1">
                <a:solidFill>
                  <a:srgbClr val="000000"/>
                </a:solidFill>
                <a:ea typeface="Arial"/>
              </a:rPr>
              <a:t>Председатель Правительства РФ</a:t>
            </a:r>
          </a:p>
        </p:txBody>
      </p:sp>
      <p:sp>
        <p:nvSpPr>
          <p:cNvPr id="23595" name="Rectangle 6"/>
          <p:cNvSpPr/>
          <p:nvPr/>
        </p:nvSpPr>
        <p:spPr>
          <a:xfrm flipH="1">
            <a:off x="3375025" y="1828800"/>
            <a:ext cx="2492375" cy="609600"/>
          </a:xfrm>
          <a:prstGeom prst="rect">
            <a:avLst/>
          </a:prstGeom>
          <a:solidFill>
            <a:srgbClr val="00FFFF"/>
          </a:solidFill>
          <a:ln w="38100" cmpd="tri">
            <a:solidFill>
              <a:schemeClr val="tx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sz="1200" b="1">
                <a:ea typeface="Arial"/>
              </a:rPr>
              <a:t>Министр РФ по делам ГОЧС</a:t>
            </a:r>
          </a:p>
        </p:txBody>
      </p:sp>
      <p:cxnSp>
        <p:nvCxnSpPr>
          <p:cNvPr id="23596" name="Line 102"/>
          <p:cNvCxnSpPr/>
          <p:nvPr/>
        </p:nvCxnSpPr>
        <p:spPr>
          <a:xfrm flipV="1">
            <a:off x="2895600" y="2514600"/>
            <a:ext cx="990600" cy="15240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miter lim="800000"/>
            <a:headEnd type="stealth" w="sm"/>
            <a:tailEnd type="stealth" w="sm"/>
          </a:ln>
        </p:spPr>
      </p:cxnSp>
      <p:cxnSp>
        <p:nvCxnSpPr>
          <p:cNvPr id="23597" name="Line 111"/>
          <p:cNvCxnSpPr/>
          <p:nvPr/>
        </p:nvCxnSpPr>
        <p:spPr>
          <a:xfrm>
            <a:off x="7315200" y="457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 type="triangle"/>
          </a:ln>
        </p:spPr>
      </p:cxnSp>
      <p:cxnSp>
        <p:nvCxnSpPr>
          <p:cNvPr id="23598" name="Line 112"/>
          <p:cNvCxnSpPr/>
          <p:nvPr/>
        </p:nvCxnSpPr>
        <p:spPr>
          <a:xfrm flipH="1">
            <a:off x="7772400" y="45720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tailEnd type="triangle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  <p:cond evt="onBegin" delay="0">
                          <p:tn val="20"/>
                        </p:cond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  <p:cond evt="onBegin" delay="0">
                          <p:tn val="26"/>
                        </p:cond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9" grpId="0" animBg="1"/>
      <p:bldP spid="23588" grpId="1"/>
      <p:bldP spid="23593" grpId="2"/>
      <p:bldP spid="23595" grpId="3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40A64016-A1DD-469C-B2F2-F703708104E0}" type="slidenum">
              <a:rPr sz="1400">
                <a:ea typeface="Arial"/>
              </a:rPr>
              <a:pPr/>
              <a:t>21</a:t>
            </a:fld>
            <a:endParaRPr sz="1400">
              <a:ea typeface="Arial"/>
            </a:endParaRPr>
          </a:p>
        </p:txBody>
      </p:sp>
      <p:sp>
        <p:nvSpPr>
          <p:cNvPr id="24579" name="Text Box 2"/>
          <p:cNvSpPr/>
          <p:nvPr/>
        </p:nvSpPr>
        <p:spPr>
          <a:xfrm>
            <a:off x="228600" y="152400"/>
            <a:ext cx="8686800" cy="5956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sz="1800" b="1">
                <a:solidFill>
                  <a:srgbClr val="FF3300"/>
                </a:solidFill>
                <a:ea typeface="Arial"/>
              </a:rPr>
              <a:t>Ст. 12 . </a:t>
            </a:r>
            <a:r>
              <a:rPr sz="1800" b="1">
                <a:solidFill>
                  <a:srgbClr val="008000"/>
                </a:solidFill>
                <a:ea typeface="Arial"/>
              </a:rPr>
              <a:t>Органы, осуществляющие управление гражданской обороной</a:t>
            </a:r>
            <a:endParaRPr sz="1800" b="1">
              <a:solidFill>
                <a:srgbClr val="008000"/>
              </a:solidFill>
              <a:ea typeface="Courier New" pitchFamily="49" charset="0"/>
            </a:endParaRPr>
          </a:p>
          <a:p>
            <a:pPr marL="0" lvl="0" indent="0" algn="just">
              <a:spcBef>
                <a:spcPct val="50000"/>
              </a:spcBef>
              <a:buNone/>
            </a:pPr>
            <a:r>
              <a:rPr sz="1800" b="1">
                <a:solidFill>
                  <a:srgbClr val="FF3300"/>
                </a:solidFill>
                <a:ea typeface="Arial"/>
              </a:rPr>
              <a:t>ФЕДЕРАЛЬНЫЙ ОРГАН ИСПОЛНИТЕЛЬНОЙ ВЛАСТИ</a:t>
            </a:r>
            <a:r>
              <a:rPr sz="1400" b="1">
                <a:ea typeface="Arial"/>
              </a:rPr>
              <a:t>  </a:t>
            </a:r>
            <a:r>
              <a:rPr sz="1800" b="1">
                <a:ea typeface="Arial"/>
              </a:rPr>
              <a:t>-  МЧС России</a:t>
            </a:r>
          </a:p>
          <a:p>
            <a:pPr marL="0" lvl="0" indent="0" algn="just">
              <a:spcBef>
                <a:spcPct val="50000"/>
              </a:spcBef>
              <a:buNone/>
            </a:pPr>
            <a:r>
              <a:rPr sz="1600" b="1" i="1">
                <a:ea typeface="Arial"/>
              </a:rPr>
              <a:t>(«Положение о МЧС России» - Указ Пр. РФ от 11.07.04г. № 868)</a:t>
            </a:r>
            <a:endParaRPr sz="1600" b="1" i="1">
              <a:latin typeface="Courier New" pitchFamily="49" charset="0"/>
              <a:ea typeface="Arial"/>
            </a:endParaRPr>
          </a:p>
          <a:p>
            <a:pPr marL="0" lvl="0" indent="0" algn="just">
              <a:spcBef>
                <a:spcPct val="50000"/>
              </a:spcBef>
              <a:buNone/>
            </a:pPr>
            <a:r>
              <a:rPr sz="1800" b="1">
                <a:solidFill>
                  <a:srgbClr val="FF3300"/>
                </a:solidFill>
                <a:ea typeface="Arial"/>
              </a:rPr>
              <a:t>ТЕРРИТОРИАЛЬНЫЕ ОРГАНЫ:</a:t>
            </a:r>
          </a:p>
          <a:p>
            <a:pPr marL="0" lvl="0" indent="0" algn="just">
              <a:spcBef>
                <a:spcPct val="50000"/>
              </a:spcBef>
              <a:buNone/>
            </a:pPr>
            <a:r>
              <a:rPr sz="1800" b="1">
                <a:ea typeface="Arial"/>
              </a:rPr>
              <a:t> - региональные центры по делам гражданской обороны, чрезвычайным ситуациям и ликвидации последствий стихийных бедствий </a:t>
            </a:r>
          </a:p>
          <a:p>
            <a:pPr marL="0" lvl="0" indent="0" algn="just">
              <a:spcBef>
                <a:spcPct val="50000"/>
              </a:spcBef>
            </a:pPr>
            <a:r>
              <a:rPr sz="1800" b="1">
                <a:ea typeface="Arial"/>
              </a:rPr>
              <a:t>органы, уполномоченные решать задачи гражданской обороны и задачи по предупреждению и ликвидации чрезвычайных ситуаций по субъектам РФ.              (</a:t>
            </a:r>
            <a:r>
              <a:rPr sz="1600" b="1" i="1">
                <a:ea typeface="Arial"/>
              </a:rPr>
              <a:t>Приказ МЧС России  от 31.07.06г. № 440)</a:t>
            </a:r>
            <a:endParaRPr sz="1600" b="1" i="1">
              <a:latin typeface="Courier New" pitchFamily="49" charset="0"/>
              <a:ea typeface="Arial"/>
            </a:endParaRPr>
          </a:p>
          <a:p>
            <a:pPr marL="0" lvl="0" indent="0" algn="just">
              <a:spcBef>
                <a:spcPct val="50000"/>
              </a:spcBef>
            </a:pPr>
            <a:r>
              <a:rPr sz="1800" b="1">
                <a:solidFill>
                  <a:srgbClr val="FF3300"/>
                </a:solidFill>
                <a:ea typeface="Arial"/>
              </a:rPr>
              <a:t>СТРУКТУРНЫЕ ПОДРАЗДЕЛЕНИЯ ФЕДЕРАЛЬНЫХ ОРГАНОВ</a:t>
            </a:r>
            <a:r>
              <a:rPr sz="1800" b="1">
                <a:ea typeface="Arial"/>
              </a:rPr>
              <a:t> исполнительной власти, уполномоченные на решение задач в области гражданской обороны;</a:t>
            </a:r>
            <a:endParaRPr sz="1800" b="1">
              <a:latin typeface="Courier New" pitchFamily="49" charset="0"/>
              <a:ea typeface="Courier New" pitchFamily="49" charset="0"/>
            </a:endParaRPr>
          </a:p>
          <a:p>
            <a:pPr marL="0" lvl="0" indent="0" algn="just">
              <a:spcBef>
                <a:spcPct val="50000"/>
              </a:spcBef>
              <a:buNone/>
            </a:pPr>
            <a:r>
              <a:rPr sz="1800" b="1">
                <a:solidFill>
                  <a:srgbClr val="FF3300"/>
                </a:solidFill>
                <a:ea typeface="Arial"/>
              </a:rPr>
              <a:t>СТРУКТУРНЫЕ ПОДРАЗДЕЛЕНИЯ (РАБОТНИКИ) ОРГАНИЗАЦИЙ</a:t>
            </a:r>
            <a:r>
              <a:rPr sz="1800" b="1">
                <a:ea typeface="Arial"/>
              </a:rPr>
              <a:t>, уполномоченные на решение задач в области гражданской обороны, создаваемые (назначаемые) в порядке, установленном Постановлением Правительства РФ №782 от 10.07.99г. «О создании (назначении) в организациях структурных подразделений (работников) уполномоченных на решение задач в области ГО» с изм. от 1.02.05г.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717FF2B5-8CCF-4421-875F-0316B14AFFB3}" type="slidenum">
              <a:rPr sz="1400">
                <a:ea typeface="Arial"/>
              </a:rPr>
              <a:pPr/>
              <a:t>22</a:t>
            </a:fld>
            <a:endParaRPr sz="1400">
              <a:ea typeface="Arial"/>
            </a:endParaRPr>
          </a:p>
        </p:txBody>
      </p:sp>
      <p:sp>
        <p:nvSpPr>
          <p:cNvPr id="25603" name="Rectangle 10"/>
          <p:cNvSpPr/>
          <p:nvPr/>
        </p:nvSpPr>
        <p:spPr>
          <a:xfrm>
            <a:off x="95250" y="136525"/>
            <a:ext cx="8905875" cy="600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342900" algn="just" eaLnBrk="1" hangingPunct="1">
              <a:spcBef>
                <a:spcPct val="0"/>
              </a:spcBef>
              <a:buNone/>
            </a:pPr>
            <a:r>
              <a:rPr sz="2400" b="1">
                <a:solidFill>
                  <a:srgbClr val="FF3300"/>
                </a:solidFill>
                <a:ea typeface="Arial"/>
              </a:rPr>
              <a:t>Статья 14. Силы гражданской обороны</a:t>
            </a:r>
          </a:p>
          <a:p>
            <a:pPr marL="0" lvl="0" indent="342900" algn="just" eaLnBrk="1" hangingPunct="1">
              <a:spcBef>
                <a:spcPct val="0"/>
              </a:spcBef>
              <a:buNone/>
            </a:pPr>
            <a:endParaRPr sz="2400" b="1">
              <a:solidFill>
                <a:srgbClr val="FF3300"/>
              </a:solidFill>
              <a:ea typeface="Arial"/>
            </a:endParaRPr>
          </a:p>
          <a:p>
            <a:pPr marL="0" lvl="0" indent="342900" algn="just">
              <a:spcBef>
                <a:spcPct val="0"/>
              </a:spcBef>
              <a:buAutoNum type="arabicPeriod"/>
            </a:pPr>
            <a:r>
              <a:rPr sz="2000">
                <a:ea typeface="Arial"/>
              </a:rPr>
              <a:t>Силы гражданской обороны - воинские формирования, специально предназначенные для решения задач в области гражданской обороны, организационно объединенные в войска гражданской обороны, а также </a:t>
            </a:r>
            <a:r>
              <a:rPr sz="2000" i="1">
                <a:ea typeface="Arial"/>
              </a:rPr>
              <a:t> аварийно - спасательные формирования и спасательные службы</a:t>
            </a:r>
            <a:r>
              <a:rPr sz="2000">
                <a:ea typeface="Arial"/>
              </a:rPr>
              <a:t>.</a:t>
            </a:r>
          </a:p>
          <a:p>
            <a:pPr marL="0" lvl="0" indent="342900" algn="just">
              <a:spcBef>
                <a:spcPct val="0"/>
              </a:spcBef>
              <a:buAutoNum type="arabicPeriod"/>
            </a:pPr>
            <a:endParaRPr sz="2000">
              <a:ea typeface="Arial"/>
            </a:endParaRPr>
          </a:p>
          <a:p>
            <a:pPr marL="0" lvl="0" indent="342900" algn="just">
              <a:spcBef>
                <a:spcPct val="0"/>
              </a:spcBef>
              <a:buNone/>
            </a:pPr>
            <a:r>
              <a:rPr sz="2000">
                <a:ea typeface="Arial"/>
              </a:rPr>
              <a:t>2. Вооруженные Силы Российской Федерации, другие войска и воинские формирования выполняют задачи в области гражданской обороны в соответствии с законодательством Российской Федерации.</a:t>
            </a:r>
          </a:p>
          <a:p>
            <a:pPr marL="0" lvl="0" indent="342900" algn="just">
              <a:spcBef>
                <a:spcPct val="0"/>
              </a:spcBef>
              <a:buNone/>
            </a:pPr>
            <a:r>
              <a:rPr sz="2000">
                <a:ea typeface="Arial"/>
              </a:rPr>
              <a:t>Для решения задач в области гражданской обороны воинские части и подразделения Вооруженных Сил Российской Федерации, других войск и воинских формирований привлекаются в порядке, определенном Президентом Российской Федерации.</a:t>
            </a:r>
          </a:p>
          <a:p>
            <a:pPr marL="0" lvl="0" indent="342900" algn="just">
              <a:spcBef>
                <a:spcPct val="0"/>
              </a:spcBef>
              <a:buNone/>
            </a:pPr>
            <a:endParaRPr sz="2000">
              <a:ea typeface="Arial"/>
            </a:endParaRPr>
          </a:p>
          <a:p>
            <a:pPr marL="0" lvl="0" indent="342900" algn="just">
              <a:spcBef>
                <a:spcPct val="0"/>
              </a:spcBef>
              <a:buNone/>
            </a:pPr>
            <a:r>
              <a:rPr sz="2000">
                <a:ea typeface="Arial"/>
              </a:rPr>
              <a:t>3. Аварийно - спасательные службы и аварийно - спасательные формирования привлекаются для решения задач в области гражданской обороны в соответствии с законодательством Российской Федерации.</a:t>
            </a:r>
          </a:p>
          <a:p>
            <a:pPr marL="0" lvl="0" indent="342900">
              <a:spcBef>
                <a:spcPct val="0"/>
              </a:spcBef>
              <a:buNone/>
            </a:pPr>
            <a:endParaRPr sz="2000">
              <a:ea typeface="Arial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68506CE4-0036-46A4-A594-31E05E3FDE11}" type="slidenum">
              <a:rPr sz="1400">
                <a:ea typeface="Arial"/>
              </a:rPr>
              <a:pPr/>
              <a:t>23</a:t>
            </a:fld>
            <a:endParaRPr sz="1400">
              <a:ea typeface="Arial"/>
            </a:endParaRPr>
          </a:p>
        </p:txBody>
      </p:sp>
      <p:sp>
        <p:nvSpPr>
          <p:cNvPr id="26627" name="Rectangle 2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5873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 eaLnBrk="1" hangingPunct="1"/>
            <a:r>
              <a:rPr sz="3200"/>
              <a:t>Структура войск ГО</a:t>
            </a:r>
            <a:br>
              <a:rPr sz="3200"/>
            </a:br>
            <a:r>
              <a:rPr sz="1400"/>
              <a:t>(36 СОЕДИНЕНИЙ И ЧАСТЕЙ)</a:t>
            </a:r>
            <a:endParaRPr sz="3200"/>
          </a:p>
        </p:txBody>
      </p:sp>
      <p:sp>
        <p:nvSpPr>
          <p:cNvPr id="26628" name="Rectangle 5"/>
          <p:cNvSpPr/>
          <p:nvPr/>
        </p:nvSpPr>
        <p:spPr>
          <a:xfrm>
            <a:off x="177800" y="1123950"/>
            <a:ext cx="2881313" cy="1008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29" name="Text Box 4"/>
          <p:cNvSpPr/>
          <p:nvPr/>
        </p:nvSpPr>
        <p:spPr>
          <a:xfrm>
            <a:off x="177800" y="1123950"/>
            <a:ext cx="2881313" cy="10080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800" b="1">
                <a:ea typeface="Arial"/>
              </a:rPr>
              <a:t>В 6 региональных центрах</a:t>
            </a:r>
          </a:p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14 спасательных центров</a:t>
            </a:r>
          </a:p>
        </p:txBody>
      </p:sp>
      <p:sp>
        <p:nvSpPr>
          <p:cNvPr id="26630" name="Rectangle 7"/>
          <p:cNvSpPr/>
          <p:nvPr/>
        </p:nvSpPr>
        <p:spPr>
          <a:xfrm>
            <a:off x="3130550" y="1123950"/>
            <a:ext cx="2881313" cy="1008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1" name="Text Box 8"/>
          <p:cNvSpPr/>
          <p:nvPr/>
        </p:nvSpPr>
        <p:spPr>
          <a:xfrm>
            <a:off x="3130550" y="1123950"/>
            <a:ext cx="2881313" cy="10080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800" b="1">
                <a:ea typeface="Arial"/>
              </a:rPr>
              <a:t>Соединения и военные части обеспечения</a:t>
            </a:r>
          </a:p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13 воинских частей</a:t>
            </a:r>
          </a:p>
        </p:txBody>
      </p:sp>
      <p:sp>
        <p:nvSpPr>
          <p:cNvPr id="26632" name="Rectangle 9"/>
          <p:cNvSpPr/>
          <p:nvPr/>
        </p:nvSpPr>
        <p:spPr>
          <a:xfrm>
            <a:off x="6083300" y="1123950"/>
            <a:ext cx="2881313" cy="1008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3" name="Text Box 10"/>
          <p:cNvSpPr/>
          <p:nvPr/>
        </p:nvSpPr>
        <p:spPr>
          <a:xfrm>
            <a:off x="6083300" y="1123950"/>
            <a:ext cx="2881313" cy="977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800" b="1">
                <a:ea typeface="Arial"/>
              </a:rPr>
              <a:t>Пункты управления</a:t>
            </a:r>
            <a:r>
              <a:rPr sz="1600" b="1">
                <a:ea typeface="Arial"/>
              </a:rPr>
              <a:t> </a:t>
            </a:r>
          </a:p>
          <a:p>
            <a:pPr marL="0" lvl="0" indent="0" algn="ctr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 </a:t>
            </a:r>
            <a:r>
              <a:rPr sz="100" b="1">
                <a:ea typeface="Arial"/>
              </a:rPr>
              <a:t>              </a:t>
            </a:r>
          </a:p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6 пунктов управления</a:t>
            </a:r>
          </a:p>
        </p:txBody>
      </p:sp>
      <p:sp>
        <p:nvSpPr>
          <p:cNvPr id="26634" name="Rectangle 11"/>
          <p:cNvSpPr/>
          <p:nvPr/>
        </p:nvSpPr>
        <p:spPr>
          <a:xfrm>
            <a:off x="3059113" y="2205038"/>
            <a:ext cx="3025775" cy="1008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miter lim="800000"/>
          </a:ln>
        </p:spPr>
        <p:txBody>
          <a:bodyPr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5" name="Text Box 12"/>
          <p:cNvSpPr/>
          <p:nvPr/>
        </p:nvSpPr>
        <p:spPr>
          <a:xfrm>
            <a:off x="2987675" y="2205038"/>
            <a:ext cx="3168650" cy="10080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800" b="1">
                <a:ea typeface="Arial"/>
              </a:rPr>
              <a:t>Отдельные смешанные авиационные эскадрильи</a:t>
            </a:r>
          </a:p>
          <a:p>
            <a:pPr marL="0" lvl="0" indent="0" algn="ctr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600" b="1">
                <a:ea typeface="Arial"/>
              </a:rPr>
              <a:t>3 эскадрильи</a:t>
            </a:r>
          </a:p>
        </p:txBody>
      </p:sp>
      <p:sp>
        <p:nvSpPr>
          <p:cNvPr id="26636" name="AutoShape 15"/>
          <p:cNvSpPr/>
          <p:nvPr/>
        </p:nvSpPr>
        <p:spPr>
          <a:xfrm>
            <a:off x="1476375" y="1701800"/>
            <a:ext cx="287338" cy="142875"/>
          </a:xfrm>
          <a:prstGeom prst="downArrow">
            <a:avLst>
              <a:gd name="adj1" fmla="val 46963"/>
              <a:gd name="adj2" fmla="val 54444"/>
            </a:avLst>
          </a:prstGeom>
          <a:solidFill>
            <a:schemeClr val="bg2"/>
          </a:solidFill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7" name="AutoShape 16"/>
          <p:cNvSpPr/>
          <p:nvPr/>
        </p:nvSpPr>
        <p:spPr>
          <a:xfrm>
            <a:off x="7308850" y="1701800"/>
            <a:ext cx="287338" cy="142875"/>
          </a:xfrm>
          <a:prstGeom prst="downArrow">
            <a:avLst>
              <a:gd name="adj1" fmla="val 46963"/>
              <a:gd name="adj2" fmla="val 54444"/>
            </a:avLst>
          </a:prstGeom>
          <a:solidFill>
            <a:schemeClr val="bg2"/>
          </a:solidFill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8" name="AutoShape 17"/>
          <p:cNvSpPr/>
          <p:nvPr/>
        </p:nvSpPr>
        <p:spPr>
          <a:xfrm>
            <a:off x="4429125" y="1701800"/>
            <a:ext cx="287338" cy="142875"/>
          </a:xfrm>
          <a:prstGeom prst="downArrow">
            <a:avLst>
              <a:gd name="adj1" fmla="val 46963"/>
              <a:gd name="adj2" fmla="val 54444"/>
            </a:avLst>
          </a:prstGeom>
          <a:solidFill>
            <a:schemeClr val="bg2"/>
          </a:solidFill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39" name="AutoShape 18"/>
          <p:cNvSpPr/>
          <p:nvPr/>
        </p:nvSpPr>
        <p:spPr>
          <a:xfrm>
            <a:off x="4429125" y="2781300"/>
            <a:ext cx="287338" cy="142875"/>
          </a:xfrm>
          <a:prstGeom prst="downArrow">
            <a:avLst>
              <a:gd name="adj1" fmla="val 46963"/>
              <a:gd name="adj2" fmla="val 54444"/>
            </a:avLst>
          </a:prstGeom>
          <a:solidFill>
            <a:schemeClr val="bg2"/>
          </a:solidFill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26640" name="Rectangle 19"/>
          <p:cNvSpPr/>
          <p:nvPr/>
        </p:nvSpPr>
        <p:spPr>
          <a:xfrm>
            <a:off x="684213" y="3489325"/>
            <a:ext cx="7772400" cy="26765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266700" lvl="0" indent="-266700" eaLnBrk="1" hangingPunct="1">
              <a:spcBef>
                <a:spcPct val="0"/>
              </a:spcBef>
              <a:buNone/>
            </a:pPr>
            <a:r>
              <a:rPr>
                <a:solidFill>
                  <a:schemeClr val="tx2"/>
                </a:solidFill>
                <a:ea typeface="Arial"/>
              </a:rPr>
              <a:t>Перспектива</a:t>
            </a:r>
            <a:br>
              <a:rPr>
                <a:solidFill>
                  <a:schemeClr val="tx2"/>
                </a:solidFill>
                <a:ea typeface="Arial"/>
              </a:rPr>
            </a:br>
            <a:r>
              <a:rPr sz="1800">
                <a:solidFill>
                  <a:schemeClr val="tx2"/>
                </a:solidFill>
                <a:ea typeface="Arial"/>
              </a:rPr>
              <a:t/>
            </a:r>
            <a:br>
              <a:rPr sz="1800">
                <a:solidFill>
                  <a:schemeClr val="tx2"/>
                </a:solidFill>
                <a:ea typeface="Arial"/>
              </a:rPr>
            </a:br>
            <a:r>
              <a:rPr sz="1800">
                <a:solidFill>
                  <a:schemeClr val="tx2"/>
                </a:solidFill>
                <a:ea typeface="Arial"/>
              </a:rPr>
              <a:t>После принятия Федерального закона «О правоохранительной деятельности» войска ГО перейдут на правоохранительную службу из военной службы. Создание регулярных (штатных) АСФ (РАСФ) специально предназначенных для решения задач в области ГО.</a:t>
            </a:r>
            <a:br>
              <a:rPr sz="1800">
                <a:solidFill>
                  <a:schemeClr val="tx2"/>
                </a:solidFill>
                <a:ea typeface="Arial"/>
              </a:rPr>
            </a:br>
            <a:r>
              <a:rPr sz="1800">
                <a:solidFill>
                  <a:schemeClr val="tx2"/>
                </a:solidFill>
                <a:ea typeface="Arial"/>
              </a:rPr>
              <a:t>РАСФ ГО создать по типу военизированных подобно формированиям ФПС МЧС России (возможна интеграция спасательных центров с подразделениями ФПС.)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06340FF3-5569-4CEB-9F9D-D17BE558CD61}" type="slidenum">
              <a:rPr sz="1400">
                <a:ea typeface="Arial"/>
              </a:rPr>
              <a:pPr/>
              <a:t>24</a:t>
            </a:fld>
            <a:endParaRPr sz="1400">
              <a:ea typeface="Arial"/>
            </a:endParaRPr>
          </a:p>
        </p:txBody>
      </p:sp>
      <p:sp>
        <p:nvSpPr>
          <p:cNvPr id="27651" name="Rectangle 2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442913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 eaLnBrk="1" hangingPunct="1"/>
            <a:r>
              <a:rPr sz="2400"/>
              <a:t>Совершенствование ГО в современных условиях.</a:t>
            </a:r>
          </a:p>
        </p:txBody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>
          <a:xfrm>
            <a:off x="468313" y="765175"/>
            <a:ext cx="8207375" cy="587692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Гражданская оборона должна обрести большую социальную направленность. Основной ее целевой установкой должно стать сохранение жизни человека и среды его обитания.</a:t>
            </a:r>
          </a:p>
          <a:p>
            <a:pPr marL="0" lvl="0" indent="173038" eaLnBrk="1" hangingPunct="1">
              <a:lnSpc>
                <a:spcPct val="90000"/>
              </a:lnSpc>
              <a:buFontTx/>
            </a:pPr>
            <a:r>
              <a:rPr sz="1500"/>
              <a:t>Продолжить работу по совершенствованию системы нормативных правовых актов: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        </a:t>
            </a:r>
            <a:r>
              <a:rPr sz="1500" i="1"/>
              <a:t>Положение о гражданской обороне в РФ.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 i="1"/>
              <a:t>        Концепция защиты населения и территорий Российской Федерации от опасностей возникающих при ведении военных действий или в следствии этих действий.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 i="1"/>
              <a:t>        Концепция ФЗ «О повышении устойчивости работы объектов экономики необходимых для ее эффективного функционирования, обеспечения выживания населения в военное время.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 i="1"/>
              <a:t>        Положение о специальных формированиях ГО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 i="1"/>
              <a:t>        Проект ФЗ»О государственной правоохранительной службе»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- Реформирование сил ГО.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- Создать национальный центр управления в кризисных ситуациях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- Разработать систему мер по внедрению элементов аудита в области ГО.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- Создать Общероссийскую комплексную систему информирования и оповещения населения в местах массового пребывания людей.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- Осуществить меры по улучшению качества подготовки руководящего состава и обучения населения в области ГО. В рамках задач, предусмотренных национальным проектом «Образование»</a:t>
            </a:r>
          </a:p>
          <a:p>
            <a:pPr marL="0" lvl="0" indent="173038" eaLnBrk="1" hangingPunct="1">
              <a:lnSpc>
                <a:spcPct val="90000"/>
              </a:lnSpc>
              <a:buNone/>
            </a:pPr>
            <a:r>
              <a:rPr sz="1500"/>
              <a:t>Для реализации целей развития ГО разработаны и одобрены военным советом войск ГО «Основные направления развития гражданской обороны в Российской Федерации на период до 2015 года», предопределяющие формирование гражданской обороны ХХ</a:t>
            </a:r>
            <a:r>
              <a:rPr lang="en-US" altLang="en-US" sz="1500"/>
              <a:t>I века.</a:t>
            </a:r>
          </a:p>
          <a:p>
            <a:pPr marL="0" lvl="0" indent="173038" eaLnBrk="1" hangingPunct="1">
              <a:lnSpc>
                <a:spcPct val="90000"/>
              </a:lnSpc>
              <a:buFontTx/>
            </a:pPr>
            <a:endParaRPr lang="en-US" altLang="en-US" sz="1500"/>
          </a:p>
          <a:p>
            <a:pPr marL="0" lvl="0" indent="173038" eaLnBrk="1" hangingPunct="1">
              <a:lnSpc>
                <a:spcPct val="90000"/>
              </a:lnSpc>
              <a:buNone/>
            </a:pPr>
            <a:endParaRPr lang="en-US" altLang="en-US" sz="15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1238AE9B-8CD6-4BD8-8ED5-152DD17119D5}" type="slidenum">
              <a:rPr sz="1400">
                <a:ea typeface="Arial"/>
              </a:rPr>
              <a:pPr/>
              <a:t>3</a:t>
            </a:fld>
            <a:endParaRPr sz="1400">
              <a:ea typeface="Arial"/>
            </a:endParaRPr>
          </a:p>
        </p:txBody>
      </p:sp>
      <p:pic>
        <p:nvPicPr>
          <p:cNvPr id="6147" name="Picture 9" descr="ОРГАНИЗАЦИИ-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368800"/>
            <a:ext cx="2667000" cy="22272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8" name="Rectangle 2"/>
          <p:cNvSpPr/>
          <p:nvPr/>
        </p:nvSpPr>
        <p:spPr>
          <a:xfrm>
            <a:off x="0" y="0"/>
            <a:ext cx="9144000" cy="279400"/>
          </a:xfrm>
          <a:prstGeom prst="rect">
            <a:avLst/>
          </a:prstGeom>
          <a:solidFill>
            <a:srgbClr val="FF9900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0" y="254000"/>
            <a:ext cx="9144000" cy="2794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ОСНОВНЫЕ  ПОНЯТИЯ</a:t>
            </a:r>
          </a:p>
        </p:txBody>
      </p:sp>
      <p:sp>
        <p:nvSpPr>
          <p:cNvPr id="6150" name="Rectangle 4"/>
          <p:cNvSpPr/>
          <p:nvPr/>
        </p:nvSpPr>
        <p:spPr>
          <a:xfrm>
            <a:off x="0" y="533400"/>
            <a:ext cx="9144000" cy="279400"/>
          </a:xfrm>
          <a:prstGeom prst="rect">
            <a:avLst/>
          </a:prstGeom>
          <a:solidFill>
            <a:srgbClr val="FF9900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6151" name="Text Box 6"/>
          <p:cNvSpPr/>
          <p:nvPr/>
        </p:nvSpPr>
        <p:spPr>
          <a:xfrm>
            <a:off x="3810000" y="990600"/>
            <a:ext cx="4876800" cy="57515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sz="1400" b="1">
                <a:solidFill>
                  <a:srgbClr val="0000FF"/>
                </a:solidFill>
                <a:ea typeface="Arial"/>
              </a:rPr>
              <a:t>  </a:t>
            </a:r>
            <a:r>
              <a:rPr sz="2400" b="1">
                <a:solidFill>
                  <a:srgbClr val="FF0000"/>
                </a:solidFill>
                <a:ea typeface="Arial"/>
              </a:rPr>
              <a:t>Гражданская оборона</a:t>
            </a:r>
            <a:r>
              <a:rPr sz="2400" b="1">
                <a:ea typeface="Arial"/>
              </a:rPr>
              <a:t> </a:t>
            </a:r>
            <a:r>
              <a:rPr sz="2400" b="1">
                <a:solidFill>
                  <a:srgbClr val="FF0000"/>
                </a:solidFill>
                <a:ea typeface="Arial"/>
              </a:rPr>
              <a:t>—</a:t>
            </a:r>
            <a:r>
              <a:rPr sz="2400" b="1">
                <a:ea typeface="Arial"/>
              </a:rPr>
              <a:t> </a:t>
            </a:r>
            <a:r>
              <a:rPr sz="2400" b="1">
                <a:solidFill>
                  <a:schemeClr val="accent2"/>
                </a:solidFill>
                <a:ea typeface="Arial"/>
              </a:rPr>
              <a:t>система мероприятий по подготовке к защите и по защите населения, материаль-ных и культурных ценностей на территории Российской Федерации от опасностей, возникающих при ведении военных действий или вследствие этих действий, </a:t>
            </a:r>
            <a:r>
              <a:rPr sz="2400" b="1">
                <a:solidFill>
                  <a:srgbClr val="FF0000"/>
                </a:solidFill>
                <a:ea typeface="Arial"/>
              </a:rPr>
              <a:t>а также при возникновении чрезвычайных ситуаций природного и техногенного характера.</a:t>
            </a:r>
          </a:p>
          <a:p>
            <a:pPr marL="0" lvl="0" indent="0" algn="just">
              <a:spcBef>
                <a:spcPct val="50000"/>
              </a:spcBef>
              <a:buNone/>
            </a:pPr>
            <a:endParaRPr sz="2400" b="1">
              <a:solidFill>
                <a:srgbClr val="FF0000"/>
              </a:solidFill>
              <a:ea typeface="Arial"/>
            </a:endParaRPr>
          </a:p>
        </p:txBody>
      </p:sp>
      <p:pic>
        <p:nvPicPr>
          <p:cNvPr id="6152" name="Picture 7" descr="полномочия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838200"/>
            <a:ext cx="2590800" cy="2022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53" name="Picture 8" descr="ОРГАНИЗАЦИИ-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2819" y="2590799"/>
            <a:ext cx="1899544" cy="2350369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1"/>
      <p:bldP spid="6150" grpId="2"/>
      <p:bldP spid="6151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51A99080-57FE-4986-9150-38C09A04B019}" type="slidenum">
              <a:rPr sz="1400">
                <a:ea typeface="Arial"/>
              </a:rPr>
              <a:pPr/>
              <a:t>4</a:t>
            </a:fld>
            <a:endParaRPr sz="1400">
              <a:ea typeface="Arial"/>
            </a:endParaRPr>
          </a:p>
        </p:txBody>
      </p:sp>
      <p:sp>
        <p:nvSpPr>
          <p:cNvPr id="7171" name="Text Box 15"/>
          <p:cNvSpPr/>
          <p:nvPr/>
        </p:nvSpPr>
        <p:spPr>
          <a:xfrm>
            <a:off x="0" y="333375"/>
            <a:ext cx="9144000" cy="13858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 defTabSz="198438">
              <a:spcBef>
                <a:spcPct val="50000"/>
              </a:spcBef>
              <a:buNone/>
              <a:tabLst>
                <a:tab pos="0" algn="l"/>
              </a:tabLst>
            </a:pPr>
            <a:r>
              <a:rPr sz="1700" b="1">
                <a:solidFill>
                  <a:schemeClr val="accent2"/>
                </a:solidFill>
                <a:ea typeface="Arial"/>
              </a:rPr>
              <a:t>Международным гуманитарным правом (Женевская конвенция защиты жертв войны 1949г.) </a:t>
            </a:r>
            <a:r>
              <a:rPr sz="1700" b="1">
                <a:solidFill>
                  <a:srgbClr val="FF0066"/>
                </a:solidFill>
                <a:ea typeface="Arial"/>
              </a:rPr>
              <a:t>гражданская оборона</a:t>
            </a:r>
            <a:r>
              <a:rPr sz="1700" b="1">
                <a:solidFill>
                  <a:schemeClr val="accent2"/>
                </a:solidFill>
                <a:ea typeface="Arial"/>
              </a:rPr>
              <a:t> определяется как выполнение гуманитарных задач, направленных на защиту гражданского населения и помощь ему в устранении последствий военных или стихийных бедствий, создание условий для его выживания. </a:t>
            </a:r>
          </a:p>
        </p:txBody>
      </p:sp>
      <p:sp>
        <p:nvSpPr>
          <p:cNvPr id="7172" name="WordArt 18"/>
          <p:cNvSpPr>
            <a:spLocks noTextEdit="1"/>
          </p:cNvSpPr>
          <p:nvPr/>
        </p:nvSpPr>
        <p:spPr>
          <a:xfrm>
            <a:off x="323850" y="1773238"/>
            <a:ext cx="4105275" cy="720725"/>
          </a:xfrm>
          <a:solidFill>
            <a:srgbClr val="0066CC"/>
          </a:solidFill>
          <a:ln w="19050">
            <a:solidFill>
              <a:srgbClr val="99CCFF"/>
            </a:solidFill>
            <a:miter lim="800000"/>
          </a:ln>
          <a:effectLst>
            <a:outerShdw dist="35921" dir="2700000" algn="ctr">
              <a:schemeClr val="bg1"/>
            </a:outerShdw>
          </a:effectLst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 w="19050">
                  <a:solidFill>
                    <a:srgbClr val="99CCFF"/>
                  </a:solidFill>
                </a:ln>
                <a:solidFill>
                  <a:srgbClr val="0066CC"/>
                </a:solidFill>
                <a:effectLst>
                  <a:outerShdw dist="35921" dir="2700000" algn="ctr">
                    <a:schemeClr val="bg1"/>
                  </a:outerShdw>
                </a:effectLst>
                <a:latin typeface="Impact"/>
              </a:rPr>
              <a:t>1 МАРТА -
ВСЕМИРНЫЙ  ДЕНЬ  ГО</a:t>
            </a:r>
          </a:p>
        </p:txBody>
      </p:sp>
      <p:sp>
        <p:nvSpPr>
          <p:cNvPr id="7173" name="WordArt 20"/>
          <p:cNvSpPr>
            <a:spLocks noTextEdit="1"/>
          </p:cNvSpPr>
          <p:nvPr/>
        </p:nvSpPr>
        <p:spPr>
          <a:xfrm>
            <a:off x="5148263" y="1773238"/>
            <a:ext cx="3529012" cy="720725"/>
          </a:xfrm>
          <a:solidFill>
            <a:srgbClr val="0066CC"/>
          </a:solidFill>
          <a:ln w="19050">
            <a:solidFill>
              <a:srgbClr val="99CCFF"/>
            </a:solidFill>
            <a:miter lim="800000"/>
          </a:ln>
          <a:effectLst>
            <a:outerShdw dist="35921" dir="2700000" algn="ctr">
              <a:schemeClr val="bg1"/>
            </a:outerShdw>
          </a:effectLst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 w="19050">
                  <a:solidFill>
                    <a:srgbClr val="99CCFF"/>
                  </a:solidFill>
                </a:ln>
                <a:solidFill>
                  <a:srgbClr val="0066CC"/>
                </a:solidFill>
                <a:effectLst>
                  <a:outerShdw dist="35921" dir="2700000" algn="ctr">
                    <a:schemeClr val="bg1"/>
                  </a:outerShdw>
                </a:effectLst>
                <a:latin typeface="Impact"/>
              </a:rPr>
              <a:t>4 ОКТЯБРЯ
ДЕНЬ ГО В РОССИИ</a:t>
            </a:r>
          </a:p>
        </p:txBody>
      </p:sp>
      <p:sp>
        <p:nvSpPr>
          <p:cNvPr id="7174" name="AutoShape 24"/>
          <p:cNvSpPr>
            <a:spLocks noChangeAspect="1" noTextEdit="1"/>
          </p:cNvSpPr>
          <p:nvPr/>
        </p:nvSpPr>
        <p:spPr>
          <a:xfrm>
            <a:off x="1046163" y="2293938"/>
            <a:ext cx="7053262" cy="2271712"/>
          </a:xfrm>
          <a:prstGeom prst="rect">
            <a:avLst/>
          </a:prstGeom>
          <a:noFill/>
          <a:ln>
            <a:noFill/>
            <a:miter lim="800000"/>
          </a:ln>
        </p:spPr>
      </p:sp>
      <p:pic>
        <p:nvPicPr>
          <p:cNvPr id="7175" name="Picture 26"/>
          <p:cNvPicPr/>
          <p:nvPr/>
        </p:nvPicPr>
        <p:blipFill>
          <a:blip r:embed="rId2"/>
          <a:stretch>
            <a:fillRect/>
          </a:stretch>
        </p:blipFill>
        <p:spPr>
          <a:xfrm>
            <a:off x="3419475" y="3970338"/>
            <a:ext cx="2698750" cy="2698750"/>
          </a:xfrm>
          <a:prstGeom prst="rect">
            <a:avLst/>
          </a:prstGeom>
          <a:noFill/>
          <a:ln>
            <a:noFill/>
            <a:miter lim="800000"/>
          </a:ln>
          <a:effectLst>
            <a:outerShdw dist="107763" dir="2700000" algn="ctr">
              <a:srgbClr val="808080">
                <a:alpha val="50000"/>
              </a:srgbClr>
            </a:outerShdw>
          </a:effectLst>
        </p:spPr>
      </p:pic>
      <p:pic>
        <p:nvPicPr>
          <p:cNvPr id="7176" name="Picture 27"/>
          <p:cNvPicPr/>
          <p:nvPr/>
        </p:nvPicPr>
        <p:blipFill>
          <a:blip r:embed="rId3"/>
          <a:stretch>
            <a:fillRect/>
          </a:stretch>
        </p:blipFill>
        <p:spPr>
          <a:xfrm>
            <a:off x="6265863" y="3970338"/>
            <a:ext cx="2698750" cy="2698750"/>
          </a:xfrm>
          <a:prstGeom prst="rect">
            <a:avLst/>
          </a:prstGeom>
          <a:noFill/>
          <a:ln>
            <a:noFill/>
            <a:miter lim="800000"/>
          </a:ln>
          <a:effectLst>
            <a:outerShdw dist="107763" dir="2700000" algn="ctr">
              <a:srgbClr val="808080">
                <a:alpha val="50000"/>
              </a:srgbClr>
            </a:outerShdw>
          </a:effectLst>
        </p:spPr>
      </p:pic>
      <p:sp>
        <p:nvSpPr>
          <p:cNvPr id="7177" name="Text Box 22"/>
          <p:cNvSpPr/>
          <p:nvPr/>
        </p:nvSpPr>
        <p:spPr>
          <a:xfrm>
            <a:off x="34925" y="2565400"/>
            <a:ext cx="8964613" cy="830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 b="1">
                <a:solidFill>
                  <a:schemeClr val="accent2"/>
                </a:solidFill>
                <a:ea typeface="Arial"/>
              </a:rPr>
              <a:t>Международная организация гражданской обороны (МОГО) действует с 1972 года. В ее состав входят более 50 стран-участниц и 20 – в качестве наблюдателей.</a:t>
            </a:r>
          </a:p>
          <a:p>
            <a:pPr marL="0" lvl="0" indent="0">
              <a:spcBef>
                <a:spcPct val="0"/>
              </a:spcBef>
              <a:buNone/>
              <a:tabLst>
                <a:tab pos="-114300" algn="l"/>
              </a:tabLst>
            </a:pPr>
            <a:r>
              <a:rPr sz="1600" b="1">
                <a:solidFill>
                  <a:schemeClr val="accent2"/>
                </a:solidFill>
                <a:ea typeface="Arial"/>
              </a:rPr>
              <a:t>МЧС России вошло в нее в 1993 году.</a:t>
            </a:r>
          </a:p>
        </p:txBody>
      </p:sp>
      <p:sp>
        <p:nvSpPr>
          <p:cNvPr id="7178" name="Text Box 28"/>
          <p:cNvSpPr/>
          <p:nvPr/>
        </p:nvSpPr>
        <p:spPr>
          <a:xfrm>
            <a:off x="34925" y="3448050"/>
            <a:ext cx="3600450" cy="32940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ct val="50000"/>
              </a:spcBef>
              <a:buNone/>
              <a:tabLst>
                <a:tab pos="-114300" algn="l"/>
              </a:tabLst>
            </a:pPr>
            <a:r>
              <a:rPr sz="1600" b="1">
                <a:solidFill>
                  <a:schemeClr val="accent2"/>
                </a:solidFill>
                <a:ea typeface="Arial"/>
              </a:rPr>
              <a:t>В 1996 году был создан Корпус чрезвычайного гуманитарного реагирования России, силы которого принимали участие в операциях ООН по обеспечению выживания в Руанде, Заире, Афганистане, Танзании. Министерство плодотворно сотрудничает с Норвежским Красным Крестом, Швейцарским корпусом помощи при катастрофах, с Австрией, Германией, Финляндией.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72397B2E-418A-4EB4-9450-B8F97410B2CF}" type="slidenum">
              <a:rPr sz="1400">
                <a:ea typeface="Arial"/>
              </a:rPr>
              <a:pPr/>
              <a:t>5</a:t>
            </a:fld>
            <a:endParaRPr sz="1400">
              <a:ea typeface="Arial"/>
            </a:endParaRPr>
          </a:p>
        </p:txBody>
      </p:sp>
      <p:sp>
        <p:nvSpPr>
          <p:cNvPr id="8195" name="Text Box 9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solidFill>
              <a:prstClr val="black"/>
            </a:solidFill>
            <a:miter lim="800000"/>
          </a:ln>
          <a:effectLst>
            <a:outerShdw dist="107763" dir="2700000" algn="ctr">
              <a:srgbClr val="808080"/>
            </a:outerShdw>
          </a:effectLst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endParaRPr sz="100" b="1">
              <a:ea typeface="Arial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b="1">
                <a:solidFill>
                  <a:srgbClr val="0000FF"/>
                </a:solidFill>
                <a:ea typeface="Arial"/>
              </a:rPr>
              <a:t>ЭТАПЫ РАЗВИТИЯ   МПВО – ГО – РСЧС, ГО</a:t>
            </a:r>
          </a:p>
        </p:txBody>
      </p:sp>
      <p:grpSp>
        <p:nvGrpSpPr>
          <p:cNvPr id="8196" name="Group 18"/>
          <p:cNvGrpSpPr/>
          <p:nvPr/>
        </p:nvGrpSpPr>
        <p:grpSpPr>
          <a:xfrm>
            <a:off x="2209800" y="1295400"/>
            <a:ext cx="6421438" cy="1028700"/>
            <a:chOff x="1509" y="705"/>
            <a:chExt cx="4045" cy="648"/>
          </a:xfrm>
        </p:grpSpPr>
        <p:sp>
          <p:nvSpPr>
            <p:cNvPr id="8199" name="Text Box 10"/>
            <p:cNvSpPr txBox="1">
              <a:spLocks noChangeArrowheads="1"/>
            </p:cNvSpPr>
            <p:nvPr/>
          </p:nvSpPr>
          <p:spPr bwMode="auto">
            <a:xfrm>
              <a:off x="1509" y="849"/>
              <a:ext cx="1165" cy="50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>
              <a:defPPr/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400" b="1" i="0" u="none" strike="noStrike" kern="1200" cap="none" spc="0" normalizeH="0" baseline="0" noProof="0">
                  <a:ln>
                    <a:noFill/>
                  </a:ln>
                  <a:solidFill>
                    <a:srgbClr val="00008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/>
                  <a:ea typeface="+mn-ea"/>
                  <a:cs typeface="Arial"/>
                </a:rPr>
                <a:t>МПВО</a:t>
              </a:r>
            </a:p>
          </p:txBody>
        </p:sp>
        <p:sp>
          <p:nvSpPr>
            <p:cNvPr id="8200" name="Text Box 11"/>
            <p:cNvSpPr txBox="1">
              <a:spLocks noChangeArrowheads="1"/>
            </p:cNvSpPr>
            <p:nvPr/>
          </p:nvSpPr>
          <p:spPr bwMode="auto">
            <a:xfrm>
              <a:off x="3017" y="849"/>
              <a:ext cx="1097" cy="5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>
              <a:defPPr/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400" b="1" i="0" u="none" strike="noStrike" kern="1200" cap="none" spc="0" normalizeH="0" baseline="0" noProof="0">
                  <a:ln>
                    <a:noFill/>
                  </a:ln>
                  <a:solidFill>
                    <a:srgbClr val="00008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/>
                  <a:ea typeface="+mn-ea"/>
                  <a:cs typeface="Arial"/>
                </a:rPr>
                <a:t>ГО</a:t>
              </a:r>
            </a:p>
          </p:txBody>
        </p:sp>
        <p:sp>
          <p:nvSpPr>
            <p:cNvPr id="8201" name="Text Box 12"/>
            <p:cNvSpPr txBox="1">
              <a:spLocks noChangeArrowheads="1"/>
            </p:cNvSpPr>
            <p:nvPr/>
          </p:nvSpPr>
          <p:spPr bwMode="auto">
            <a:xfrm>
              <a:off x="4457" y="849"/>
              <a:ext cx="1097" cy="5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>
              <a:defPPr/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400" b="1" i="0" u="none" strike="noStrike" kern="1200" cap="none" spc="0" normalizeH="0" baseline="0" noProof="0">
                  <a:ln>
                    <a:noFill/>
                  </a:ln>
                  <a:solidFill>
                    <a:srgbClr val="00008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/>
                  <a:ea typeface="+mn-ea"/>
                  <a:cs typeface="Arial"/>
                </a:rPr>
                <a:t>РСЧС, ГО</a:t>
              </a:r>
            </a:p>
          </p:txBody>
        </p:sp>
        <p:cxnSp>
          <p:nvCxnSpPr>
            <p:cNvPr id="8202" name="Line 13"/>
            <p:cNvCxnSpPr/>
            <p:nvPr/>
          </p:nvCxnSpPr>
          <p:spPr>
            <a:xfrm>
              <a:off x="2674" y="1065"/>
              <a:ext cx="343" cy="0"/>
            </a:xfrm>
            <a:prstGeom prst="line">
              <a:avLst/>
            </a:prstGeom>
            <a:noFill/>
            <a:ln>
              <a:solidFill>
                <a:prstClr val="black"/>
              </a:solidFill>
              <a:miter lim="800000"/>
              <a:tailEnd type="triangle"/>
            </a:ln>
          </p:spPr>
        </p:cxnSp>
        <p:cxnSp>
          <p:nvCxnSpPr>
            <p:cNvPr id="8203" name="Line 14"/>
            <p:cNvCxnSpPr/>
            <p:nvPr/>
          </p:nvCxnSpPr>
          <p:spPr>
            <a:xfrm>
              <a:off x="4114" y="1065"/>
              <a:ext cx="343" cy="0"/>
            </a:xfrm>
            <a:prstGeom prst="line">
              <a:avLst/>
            </a:prstGeom>
            <a:noFill/>
            <a:ln>
              <a:solidFill>
                <a:prstClr val="black"/>
              </a:solidFill>
              <a:miter lim="800000"/>
              <a:tailEnd type="triangle"/>
            </a:ln>
          </p:spPr>
        </p:cxnSp>
        <p:sp>
          <p:nvSpPr>
            <p:cNvPr id="8204" name="Text Box 15"/>
            <p:cNvSpPr/>
            <p:nvPr/>
          </p:nvSpPr>
          <p:spPr>
            <a:xfrm>
              <a:off x="1783" y="705"/>
              <a:ext cx="686" cy="216"/>
            </a:xfrm>
            <a:prstGeom prst="rect">
              <a:avLst/>
            </a:prstGeom>
            <a:solidFill>
              <a:srgbClr val="FFFFFF"/>
            </a:solidFill>
            <a:ln>
              <a:solidFill>
                <a:prstClr val="black"/>
              </a:solidFill>
              <a:miter lim="800000"/>
            </a:ln>
          </p:spPr>
          <p:txBody>
            <a:bodyPr>
              <a:no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algn="ctr">
                <a:spcBef>
                  <a:spcPct val="0"/>
                </a:spcBef>
                <a:buNone/>
              </a:pPr>
              <a:r>
                <a:rPr sz="1600" b="1">
                  <a:solidFill>
                    <a:srgbClr val="CC3300"/>
                  </a:solidFill>
                  <a:ea typeface="Arial"/>
                </a:rPr>
                <a:t>1932</a:t>
              </a:r>
              <a:r>
                <a:rPr sz="1400" b="1">
                  <a:solidFill>
                    <a:srgbClr val="CC3300"/>
                  </a:solidFill>
                  <a:ea typeface="Arial"/>
                </a:rPr>
                <a:t> г.</a:t>
              </a:r>
            </a:p>
          </p:txBody>
        </p:sp>
        <p:sp>
          <p:nvSpPr>
            <p:cNvPr id="8205" name="Text Box 16"/>
            <p:cNvSpPr/>
            <p:nvPr/>
          </p:nvSpPr>
          <p:spPr>
            <a:xfrm>
              <a:off x="3223" y="705"/>
              <a:ext cx="754" cy="216"/>
            </a:xfrm>
            <a:prstGeom prst="rect">
              <a:avLst/>
            </a:prstGeom>
            <a:solidFill>
              <a:srgbClr val="FFFFFF"/>
            </a:solidFill>
            <a:ln>
              <a:solidFill>
                <a:prstClr val="black"/>
              </a:solidFill>
              <a:miter lim="800000"/>
            </a:ln>
          </p:spPr>
          <p:txBody>
            <a:bodyPr>
              <a:no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algn="ctr">
                <a:spcBef>
                  <a:spcPct val="0"/>
                </a:spcBef>
                <a:buNone/>
              </a:pPr>
              <a:r>
                <a:rPr sz="1600" b="1">
                  <a:solidFill>
                    <a:srgbClr val="CC3300"/>
                  </a:solidFill>
                  <a:ea typeface="Arial"/>
                </a:rPr>
                <a:t>1961</a:t>
              </a:r>
              <a:r>
                <a:rPr sz="1400" b="1">
                  <a:solidFill>
                    <a:srgbClr val="CC3300"/>
                  </a:solidFill>
                  <a:ea typeface="Arial"/>
                </a:rPr>
                <a:t> г.</a:t>
              </a:r>
            </a:p>
          </p:txBody>
        </p:sp>
        <p:sp>
          <p:nvSpPr>
            <p:cNvPr id="8206" name="Text Box 17"/>
            <p:cNvSpPr/>
            <p:nvPr/>
          </p:nvSpPr>
          <p:spPr>
            <a:xfrm>
              <a:off x="4594" y="705"/>
              <a:ext cx="755" cy="216"/>
            </a:xfrm>
            <a:prstGeom prst="rect">
              <a:avLst/>
            </a:prstGeom>
            <a:solidFill>
              <a:srgbClr val="FFFFFF"/>
            </a:solidFill>
            <a:ln>
              <a:solidFill>
                <a:prstClr val="black"/>
              </a:solidFill>
              <a:miter lim="800000"/>
            </a:ln>
          </p:spPr>
          <p:txBody>
            <a:bodyPr>
              <a:no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algn="ctr">
                <a:spcBef>
                  <a:spcPct val="0"/>
                </a:spcBef>
                <a:buNone/>
              </a:pPr>
              <a:r>
                <a:rPr sz="1600" b="1">
                  <a:solidFill>
                    <a:srgbClr val="CC3300"/>
                  </a:solidFill>
                  <a:ea typeface="Arial"/>
                </a:rPr>
                <a:t>1992</a:t>
              </a:r>
              <a:r>
                <a:rPr sz="1400" b="1">
                  <a:solidFill>
                    <a:srgbClr val="CC3300"/>
                  </a:solidFill>
                  <a:ea typeface="Arial"/>
                </a:rPr>
                <a:t> г.</a:t>
              </a:r>
            </a:p>
          </p:txBody>
        </p:sp>
      </p:grpSp>
      <p:graphicFrame>
        <p:nvGraphicFramePr>
          <p:cNvPr id="819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168760"/>
              </p:ext>
            </p:extLst>
          </p:nvPr>
        </p:nvGraphicFramePr>
        <p:xfrm>
          <a:off x="1080791" y="2708920"/>
          <a:ext cx="7045920" cy="3725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Документ" r:id="rId4" imgW="8432800" imgH="4459288" progId="Word.Document.8">
                  <p:embed/>
                </p:oleObj>
              </mc:Choice>
              <mc:Fallback>
                <p:oleObj name="Документ" r:id="rId4" imgW="8432800" imgH="4459288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80791" y="2708920"/>
                        <a:ext cx="7045920" cy="3725902"/>
                      </a:xfrm>
                      <a:prstGeom prst="rect">
                        <a:avLst/>
                      </a:prstGeom>
                      <a:noFill/>
                      <a:ln>
                        <a:noFill/>
                        <a:miter lim="800000"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21"/>
          <p:cNvSpPr/>
          <p:nvPr/>
        </p:nvSpPr>
        <p:spPr>
          <a:xfrm>
            <a:off x="0" y="1600200"/>
            <a:ext cx="2057400" cy="703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sz="1600" b="1">
                <a:solidFill>
                  <a:schemeClr val="accent2"/>
                </a:solidFill>
                <a:ea typeface="Arial"/>
              </a:rPr>
              <a:t>ЭТАПЫ  </a:t>
            </a:r>
          </a:p>
          <a:p>
            <a:pPr marL="0" lvl="0" indent="0" algn="ctr">
              <a:spcBef>
                <a:spcPct val="50000"/>
              </a:spcBef>
              <a:buNone/>
            </a:pPr>
            <a:r>
              <a:rPr sz="1600" b="1">
                <a:solidFill>
                  <a:schemeClr val="accent2"/>
                </a:solidFill>
                <a:ea typeface="Arial"/>
              </a:rPr>
              <a:t>РАЗВИТИЯ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3CE29BBD-BF8F-4E03-B9BC-FACBCC6057A4}" type="slidenum">
              <a:rPr sz="1400">
                <a:ea typeface="Arial"/>
              </a:rPr>
              <a:pPr/>
              <a:t>6</a:t>
            </a:fld>
            <a:endParaRPr sz="1400">
              <a:ea typeface="Arial"/>
            </a:endParaRPr>
          </a:p>
        </p:txBody>
      </p:sp>
      <p:sp>
        <p:nvSpPr>
          <p:cNvPr id="9219" name="Rectangle 3"/>
          <p:cNvSpPr/>
          <p:nvPr/>
        </p:nvSpPr>
        <p:spPr>
          <a:xfrm>
            <a:off x="3419475" y="836613"/>
            <a:ext cx="5724525" cy="1728787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20" name="Rectangle 4"/>
          <p:cNvSpPr/>
          <p:nvPr/>
        </p:nvSpPr>
        <p:spPr>
          <a:xfrm>
            <a:off x="944563" y="5375275"/>
            <a:ext cx="1679575" cy="781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21" name="Rectangle 5"/>
          <p:cNvSpPr/>
          <p:nvPr/>
        </p:nvSpPr>
        <p:spPr>
          <a:xfrm>
            <a:off x="1357313" y="5438775"/>
            <a:ext cx="876300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ТРЕТИЙ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2" name="Rectangle 6"/>
          <p:cNvSpPr/>
          <p:nvPr/>
        </p:nvSpPr>
        <p:spPr>
          <a:xfrm>
            <a:off x="1479550" y="5851525"/>
            <a:ext cx="620713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ЭТАП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3" name="Rectangle 7"/>
          <p:cNvSpPr/>
          <p:nvPr/>
        </p:nvSpPr>
        <p:spPr>
          <a:xfrm>
            <a:off x="944563" y="3314700"/>
            <a:ext cx="1679575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24" name="Rectangle 8"/>
          <p:cNvSpPr/>
          <p:nvPr/>
        </p:nvSpPr>
        <p:spPr>
          <a:xfrm>
            <a:off x="1338263" y="3378200"/>
            <a:ext cx="914400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ВТОРОЙ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5" name="Rectangle 9"/>
          <p:cNvSpPr/>
          <p:nvPr/>
        </p:nvSpPr>
        <p:spPr>
          <a:xfrm>
            <a:off x="1479550" y="3790950"/>
            <a:ext cx="620713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ЭТАП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6" name="Rectangle 10"/>
          <p:cNvSpPr/>
          <p:nvPr/>
        </p:nvSpPr>
        <p:spPr>
          <a:xfrm>
            <a:off x="944563" y="1298575"/>
            <a:ext cx="1679575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1322388" y="1362075"/>
            <a:ext cx="949325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ПЕРВЫЙ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8" name="Rectangle 12"/>
          <p:cNvSpPr/>
          <p:nvPr/>
        </p:nvSpPr>
        <p:spPr>
          <a:xfrm>
            <a:off x="1479550" y="1774825"/>
            <a:ext cx="620713" cy="2746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lIns="0" tIns="0" rIns="0" bIns="0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0000A4"/>
                </a:solidFill>
                <a:latin typeface="Times New Roman" pitchFamily="18" charset="0"/>
                <a:ea typeface="Arial"/>
              </a:rPr>
              <a:t>ЭТАП</a:t>
            </a:r>
            <a:endParaRPr sz="1400" b="1">
              <a:solidFill>
                <a:schemeClr val="bg1"/>
              </a:solidFill>
              <a:ea typeface="Arial"/>
            </a:endParaRPr>
          </a:p>
        </p:txBody>
      </p:sp>
      <p:sp>
        <p:nvSpPr>
          <p:cNvPr id="9229" name="Rectangle 13"/>
          <p:cNvSpPr/>
          <p:nvPr/>
        </p:nvSpPr>
        <p:spPr>
          <a:xfrm>
            <a:off x="412750" y="73025"/>
            <a:ext cx="8418513" cy="5524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pic>
        <p:nvPicPr>
          <p:cNvPr id="9230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613" y="920750"/>
            <a:ext cx="2768600" cy="1860550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9231" name="Group 55"/>
          <p:cNvGrpSpPr/>
          <p:nvPr/>
        </p:nvGrpSpPr>
        <p:grpSpPr>
          <a:xfrm>
            <a:off x="3562350" y="946150"/>
            <a:ext cx="5537200" cy="1403350"/>
            <a:chOff x="2244" y="478"/>
            <a:chExt cx="3488" cy="884"/>
          </a:xfrm>
        </p:grpSpPr>
        <p:sp>
          <p:nvSpPr>
            <p:cNvPr id="9257" name="Rectangle 15"/>
            <p:cNvSpPr/>
            <p:nvPr/>
          </p:nvSpPr>
          <p:spPr>
            <a:xfrm>
              <a:off x="2671" y="478"/>
              <a:ext cx="546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FF3300"/>
                  </a:solidFill>
                  <a:ea typeface="Arial"/>
                </a:rPr>
                <a:t>1918 г.</a:t>
              </a:r>
              <a:r>
                <a:rPr sz="2000">
                  <a:solidFill>
                    <a:srgbClr val="000000"/>
                  </a:solidFill>
                  <a:ea typeface="Arial"/>
                </a:rPr>
                <a:t>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8" name="Rectangle 16"/>
            <p:cNvSpPr/>
            <p:nvPr/>
          </p:nvSpPr>
          <p:spPr>
            <a:xfrm>
              <a:off x="3254" y="478"/>
              <a:ext cx="89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–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9" name="Rectangle 17"/>
            <p:cNvSpPr/>
            <p:nvPr/>
          </p:nvSpPr>
          <p:spPr>
            <a:xfrm>
              <a:off x="3415" y="478"/>
              <a:ext cx="1194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зарождение ГО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0" name="Rectangle 18"/>
            <p:cNvSpPr/>
            <p:nvPr/>
          </p:nvSpPr>
          <p:spPr>
            <a:xfrm>
              <a:off x="4576" y="478"/>
              <a:ext cx="53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-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1" name="Rectangle 20"/>
            <p:cNvSpPr/>
            <p:nvPr/>
          </p:nvSpPr>
          <p:spPr>
            <a:xfrm>
              <a:off x="4693" y="478"/>
              <a:ext cx="933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в воззвании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2" name="Rectangle 21"/>
            <p:cNvSpPr/>
            <p:nvPr/>
          </p:nvSpPr>
          <p:spPr>
            <a:xfrm>
              <a:off x="2244" y="652"/>
              <a:ext cx="2903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Комитета революционной обороны «К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3" name="Rectangle 22"/>
            <p:cNvSpPr/>
            <p:nvPr/>
          </p:nvSpPr>
          <p:spPr>
            <a:xfrm>
              <a:off x="5059" y="652"/>
              <a:ext cx="637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  населе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4" name="Rectangle 23"/>
            <p:cNvSpPr/>
            <p:nvPr/>
          </p:nvSpPr>
          <p:spPr>
            <a:xfrm>
              <a:off x="2244" y="824"/>
              <a:ext cx="297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нию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5" name="Rectangle 24"/>
            <p:cNvSpPr/>
            <p:nvPr/>
          </p:nvSpPr>
          <p:spPr>
            <a:xfrm>
              <a:off x="2645" y="824"/>
              <a:ext cx="3087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Петрограда» были впервые определены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6" name="Rectangle 25"/>
            <p:cNvSpPr/>
            <p:nvPr/>
          </p:nvSpPr>
          <p:spPr>
            <a:xfrm>
              <a:off x="2244" y="998"/>
              <a:ext cx="3197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правила поведения населения в условиях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67" name="Rectangle 26"/>
            <p:cNvSpPr/>
            <p:nvPr/>
          </p:nvSpPr>
          <p:spPr>
            <a:xfrm>
              <a:off x="2244" y="1170"/>
              <a:ext cx="2651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воздушного нападения противника.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</p:grpSp>
      <p:pic>
        <p:nvPicPr>
          <p:cNvPr id="9232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13" y="2852738"/>
            <a:ext cx="2792412" cy="19367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33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613" y="4870450"/>
            <a:ext cx="2789237" cy="19018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34" name="Rectangle 50"/>
          <p:cNvSpPr/>
          <p:nvPr/>
        </p:nvSpPr>
        <p:spPr>
          <a:xfrm>
            <a:off x="473075" y="942975"/>
            <a:ext cx="2760663" cy="1838325"/>
          </a:xfrm>
          <a:prstGeom prst="rect">
            <a:avLst/>
          </a:prstGeom>
          <a:noFill/>
          <a:ln w="36576">
            <a:solidFill>
              <a:schemeClr val="bg1"/>
            </a:solidFill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571500" algn="just">
              <a:spcBef>
                <a:spcPct val="0"/>
              </a:spcBef>
              <a:buNone/>
              <a:tabLst>
                <a:tab pos="-114300" algn="l"/>
              </a:tabLst>
            </a:pPr>
            <a:endParaRPr sz="1400" b="1">
              <a:ea typeface="Arial"/>
            </a:endParaRPr>
          </a:p>
        </p:txBody>
      </p:sp>
      <p:sp>
        <p:nvSpPr>
          <p:cNvPr id="9235" name="Rectangle 51"/>
          <p:cNvSpPr/>
          <p:nvPr/>
        </p:nvSpPr>
        <p:spPr>
          <a:xfrm>
            <a:off x="473075" y="2852738"/>
            <a:ext cx="2760663" cy="1944687"/>
          </a:xfrm>
          <a:prstGeom prst="rect">
            <a:avLst/>
          </a:prstGeom>
          <a:noFill/>
          <a:ln w="36576">
            <a:solidFill>
              <a:schemeClr val="bg1"/>
            </a:solidFill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36" name="Rectangle 52"/>
          <p:cNvSpPr/>
          <p:nvPr/>
        </p:nvSpPr>
        <p:spPr>
          <a:xfrm>
            <a:off x="473075" y="4887913"/>
            <a:ext cx="2760663" cy="1885950"/>
          </a:xfrm>
          <a:prstGeom prst="rect">
            <a:avLst/>
          </a:prstGeom>
          <a:noFill/>
          <a:ln w="36576">
            <a:solidFill>
              <a:schemeClr val="bg1"/>
            </a:solidFill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37" name="WordArt 54"/>
          <p:cNvSpPr>
            <a:spLocks noTextEdit="1"/>
          </p:cNvSpPr>
          <p:nvPr/>
        </p:nvSpPr>
        <p:spPr>
          <a:xfrm>
            <a:off x="395288" y="149225"/>
            <a:ext cx="8347075" cy="615950"/>
          </a:xfrm>
          <a:solidFill>
            <a:srgbClr val="FF0000"/>
          </a:solidFill>
          <a:ln w="19050">
            <a:solidFill>
              <a:srgbClr val="99CCFF"/>
            </a:solidFill>
            <a:miter lim="800000"/>
          </a:ln>
        </p:spPr>
        <p:txBody>
          <a:bodyPr wrap="none" fromWordArt="1">
            <a:prstTxWarp prst="textPlain">
              <a:avLst/>
            </a:prstTxWarp>
            <a:noAutofit/>
          </a:bodyPr>
          <a:lstStyle>
            <a:defPPr/>
          </a:lstStyle>
          <a:p>
            <a:pPr algn="ctr"/>
            <a:r>
              <a:rPr sz="3600" b="1" kern="10">
                <a:ln w="19050">
                  <a:solidFill>
                    <a:srgbClr val="99CCFF"/>
                  </a:solidFill>
                </a:ln>
                <a:solidFill>
                  <a:srgbClr val="FF0000"/>
                </a:solidFill>
                <a:latin typeface="Impact"/>
              </a:rPr>
              <a:t>ЗАРОЖДЕНИЕ И РАЗВИТИЕ 
ГРАЖДАНСКОЙ  ОБОРОНЫ</a:t>
            </a:r>
          </a:p>
        </p:txBody>
      </p:sp>
      <p:sp>
        <p:nvSpPr>
          <p:cNvPr id="9238" name="Rectangle 56"/>
          <p:cNvSpPr/>
          <p:nvPr/>
        </p:nvSpPr>
        <p:spPr>
          <a:xfrm>
            <a:off x="3419475" y="4868863"/>
            <a:ext cx="5724525" cy="1728787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9239" name="Rectangle 57"/>
          <p:cNvSpPr/>
          <p:nvPr/>
        </p:nvSpPr>
        <p:spPr>
          <a:xfrm>
            <a:off x="3419475" y="2852738"/>
            <a:ext cx="5724525" cy="1728787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grpSp>
        <p:nvGrpSpPr>
          <p:cNvPr id="9240" name="Group 58"/>
          <p:cNvGrpSpPr/>
          <p:nvPr/>
        </p:nvGrpSpPr>
        <p:grpSpPr>
          <a:xfrm>
            <a:off x="3540125" y="2909888"/>
            <a:ext cx="5568950" cy="1489075"/>
            <a:chOff x="2160" y="1788"/>
            <a:chExt cx="3508" cy="938"/>
          </a:xfrm>
        </p:grpSpPr>
        <p:sp>
          <p:nvSpPr>
            <p:cNvPr id="9251" name="Rectangle 31"/>
            <p:cNvSpPr/>
            <p:nvPr/>
          </p:nvSpPr>
          <p:spPr>
            <a:xfrm>
              <a:off x="2265" y="1838"/>
              <a:ext cx="3346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FF3300"/>
                  </a:solidFill>
                  <a:ea typeface="Arial"/>
                </a:rPr>
                <a:t>4 октября 1932 г.</a:t>
              </a:r>
              <a:r>
                <a:rPr sz="2000">
                  <a:solidFill>
                    <a:srgbClr val="000000"/>
                  </a:solidFill>
                  <a:ea typeface="Arial"/>
                </a:rPr>
                <a:t>      Постановление   СНК   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2" name="Rectangle 32"/>
            <p:cNvSpPr/>
            <p:nvPr/>
          </p:nvSpPr>
          <p:spPr>
            <a:xfrm>
              <a:off x="2625" y="2016"/>
              <a:ext cx="2929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«О противовоздушной обороне СССР»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3" name="Rectangle 33"/>
            <p:cNvSpPr/>
            <p:nvPr/>
          </p:nvSpPr>
          <p:spPr>
            <a:xfrm>
              <a:off x="2160" y="2188"/>
              <a:ext cx="3499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МПВО организовывала и проводила комплекс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4" name="Rectangle 34"/>
            <p:cNvSpPr/>
            <p:nvPr/>
          </p:nvSpPr>
          <p:spPr>
            <a:xfrm>
              <a:off x="2160" y="2362"/>
              <a:ext cx="3181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мероприятий по защите населения в зоне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5" name="Rectangle 35"/>
            <p:cNvSpPr/>
            <p:nvPr/>
          </p:nvSpPr>
          <p:spPr>
            <a:xfrm>
              <a:off x="2160" y="2534"/>
              <a:ext cx="3508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досягаемости авиации вероятного противника.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6" name="Rectangle 37"/>
            <p:cNvSpPr/>
            <p:nvPr/>
          </p:nvSpPr>
          <p:spPr>
            <a:xfrm>
              <a:off x="2173" y="1788"/>
              <a:ext cx="3342" cy="92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no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algn="just">
                <a:spcBef>
                  <a:spcPct val="0"/>
                </a:spcBef>
                <a:buNone/>
              </a:pPr>
              <a:endParaRPr sz="1400" b="1">
                <a:ea typeface="Arial"/>
              </a:endParaRPr>
            </a:p>
          </p:txBody>
        </p:sp>
      </p:grpSp>
      <p:grpSp>
        <p:nvGrpSpPr>
          <p:cNvPr id="9241" name="Group 59"/>
          <p:cNvGrpSpPr/>
          <p:nvPr/>
        </p:nvGrpSpPr>
        <p:grpSpPr>
          <a:xfrm>
            <a:off x="3613150" y="5060950"/>
            <a:ext cx="5380038" cy="1403350"/>
            <a:chOff x="2276" y="3188"/>
            <a:chExt cx="3389" cy="884"/>
          </a:xfrm>
        </p:grpSpPr>
        <p:sp>
          <p:nvSpPr>
            <p:cNvPr id="9242" name="Rectangle 39"/>
            <p:cNvSpPr/>
            <p:nvPr/>
          </p:nvSpPr>
          <p:spPr>
            <a:xfrm>
              <a:off x="2538" y="3188"/>
              <a:ext cx="356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FF3300"/>
                  </a:solidFill>
                  <a:ea typeface="Arial"/>
                </a:rPr>
                <a:t>1941</a:t>
              </a:r>
              <a:endParaRPr sz="1400" b="1">
                <a:solidFill>
                  <a:srgbClr val="FF3300"/>
                </a:solidFill>
                <a:ea typeface="Arial"/>
              </a:endParaRPr>
            </a:p>
          </p:txBody>
        </p:sp>
        <p:sp>
          <p:nvSpPr>
            <p:cNvPr id="9243" name="Rectangle 40"/>
            <p:cNvSpPr/>
            <p:nvPr/>
          </p:nvSpPr>
          <p:spPr>
            <a:xfrm>
              <a:off x="2896" y="3188"/>
              <a:ext cx="53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-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4" name="Rectangle 41"/>
            <p:cNvSpPr/>
            <p:nvPr/>
          </p:nvSpPr>
          <p:spPr>
            <a:xfrm>
              <a:off x="2946" y="3188"/>
              <a:ext cx="2275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FF3300"/>
                  </a:solidFill>
                  <a:ea typeface="Arial"/>
                </a:rPr>
                <a:t>1945гг.</a:t>
              </a:r>
              <a:r>
                <a:rPr sz="2000">
                  <a:solidFill>
                    <a:srgbClr val="000000"/>
                  </a:solidFill>
                  <a:ea typeface="Arial"/>
                </a:rPr>
                <a:t> подразделения МПВО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5" name="Rectangle 42"/>
            <p:cNvSpPr/>
            <p:nvPr/>
          </p:nvSpPr>
          <p:spPr>
            <a:xfrm>
              <a:off x="5229" y="3188"/>
              <a:ext cx="436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оказы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6" name="Rectangle 43"/>
            <p:cNvSpPr/>
            <p:nvPr/>
          </p:nvSpPr>
          <p:spPr>
            <a:xfrm>
              <a:off x="5409" y="3188"/>
              <a:ext cx="53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-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7" name="Rectangle 44"/>
            <p:cNvSpPr/>
            <p:nvPr/>
          </p:nvSpPr>
          <p:spPr>
            <a:xfrm>
              <a:off x="2276" y="3362"/>
              <a:ext cx="3267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вали медицинскую помощь пострадавшим,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8" name="Rectangle 45"/>
            <p:cNvSpPr/>
            <p:nvPr/>
          </p:nvSpPr>
          <p:spPr>
            <a:xfrm>
              <a:off x="2276" y="3534"/>
              <a:ext cx="3190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ликвидировали пожары, восстанавливали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49" name="Rectangle 46"/>
            <p:cNvSpPr/>
            <p:nvPr/>
          </p:nvSpPr>
          <p:spPr>
            <a:xfrm>
              <a:off x="2276" y="3708"/>
              <a:ext cx="3349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коммуникации, обезвреживали боеприпасы, 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  <p:sp>
          <p:nvSpPr>
            <p:cNvPr id="9250" name="Rectangle 47"/>
            <p:cNvSpPr/>
            <p:nvPr/>
          </p:nvSpPr>
          <p:spPr>
            <a:xfrm>
              <a:off x="2276" y="3880"/>
              <a:ext cx="2878" cy="19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defPPr/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800" b="0" i="0" u="none" baseline="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ru-RU" altLang="en-US" sz="2400" b="0" i="0" u="none" baseline="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ru-RU" altLang="en-US" sz="2000" b="0" i="0" u="none" baseline="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ru-RU" altLang="en-US"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000">
                  <a:solidFill>
                    <a:srgbClr val="000000"/>
                  </a:solidFill>
                  <a:ea typeface="Arial"/>
                </a:rPr>
                <a:t>строили укрепления и бомбоубежища.</a:t>
              </a:r>
              <a:endParaRPr sz="1400" b="1">
                <a:solidFill>
                  <a:schemeClr val="bg1"/>
                </a:solidFill>
                <a:ea typeface="Arial"/>
              </a:endParaRP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AE0940C2-C8BE-465D-A871-7AE9F69E3398}" type="slidenum">
              <a:rPr sz="1400">
                <a:ea typeface="Arial"/>
              </a:rPr>
              <a:pPr/>
              <a:t>7</a:t>
            </a:fld>
            <a:endParaRPr sz="1400">
              <a:ea typeface="Arial"/>
            </a:endParaRPr>
          </a:p>
        </p:txBody>
      </p:sp>
      <p:sp>
        <p:nvSpPr>
          <p:cNvPr id="10243" name="Text Box 1026"/>
          <p:cNvSpPr/>
          <p:nvPr/>
        </p:nvSpPr>
        <p:spPr>
          <a:xfrm>
            <a:off x="900113" y="5241925"/>
            <a:ext cx="1511300" cy="7794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ШЕСТОЙ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ЭТАП</a:t>
            </a:r>
          </a:p>
        </p:txBody>
      </p:sp>
      <p:sp>
        <p:nvSpPr>
          <p:cNvPr id="10244" name="Text Box 1027"/>
          <p:cNvSpPr/>
          <p:nvPr/>
        </p:nvSpPr>
        <p:spPr>
          <a:xfrm>
            <a:off x="971550" y="3079750"/>
            <a:ext cx="1512888" cy="7794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ПЯТЫЙ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ЭТАП</a:t>
            </a:r>
          </a:p>
        </p:txBody>
      </p:sp>
      <p:sp>
        <p:nvSpPr>
          <p:cNvPr id="10245" name="Text Box 1028"/>
          <p:cNvSpPr/>
          <p:nvPr/>
        </p:nvSpPr>
        <p:spPr>
          <a:xfrm>
            <a:off x="971550" y="835025"/>
            <a:ext cx="1439863" cy="7794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ЧЕТВЕРТЫЙ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1800">
                <a:solidFill>
                  <a:schemeClr val="bg1"/>
                </a:solidFill>
                <a:latin typeface="Impact" pitchFamily="34" charset="0"/>
                <a:ea typeface="Arial"/>
              </a:rPr>
              <a:t>ЭТАП</a:t>
            </a:r>
          </a:p>
        </p:txBody>
      </p:sp>
      <p:pic>
        <p:nvPicPr>
          <p:cNvPr id="10246" name="Picture 1029" descr="mso12BC8"/>
          <p:cNvPicPr>
            <a:picLocks noChangeAspect="1"/>
          </p:cNvPicPr>
          <p:nvPr/>
        </p:nvPicPr>
        <p:blipFill>
          <a:blip r:embed="rId2">
            <a:lum bright="-6000" contrast="24000"/>
          </a:blip>
          <a:stretch>
            <a:fillRect/>
          </a:stretch>
        </p:blipFill>
        <p:spPr>
          <a:xfrm>
            <a:off x="249238" y="260350"/>
            <a:ext cx="2881312" cy="19208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7" name="Picture 1031" descr="mso5B76E"/>
          <p:cNvPicPr>
            <a:picLocks noChangeAspect="1"/>
          </p:cNvPicPr>
          <p:nvPr/>
        </p:nvPicPr>
        <p:blipFill>
          <a:blip r:embed="rId3">
            <a:lum bright="-6000" contrast="24000"/>
          </a:blip>
          <a:stretch>
            <a:fillRect/>
          </a:stretch>
        </p:blipFill>
        <p:spPr>
          <a:xfrm>
            <a:off x="249238" y="2420938"/>
            <a:ext cx="2881312" cy="19542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8" name="Picture 1033" descr="mso1F724"/>
          <p:cNvPicPr>
            <a:picLocks noChangeAspect="1"/>
          </p:cNvPicPr>
          <p:nvPr/>
        </p:nvPicPr>
        <p:blipFill>
          <a:blip r:embed="rId4">
            <a:lum bright="-6000" contrast="30000"/>
          </a:blip>
          <a:stretch>
            <a:fillRect/>
          </a:stretch>
        </p:blipFill>
        <p:spPr>
          <a:xfrm>
            <a:off x="249238" y="4665663"/>
            <a:ext cx="2882900" cy="19685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9" name="Rectangle 1035"/>
          <p:cNvSpPr/>
          <p:nvPr/>
        </p:nvSpPr>
        <p:spPr>
          <a:xfrm>
            <a:off x="250825" y="260350"/>
            <a:ext cx="2881313" cy="191928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0" name="Rectangle 1036"/>
          <p:cNvSpPr/>
          <p:nvPr/>
        </p:nvSpPr>
        <p:spPr>
          <a:xfrm>
            <a:off x="250825" y="2432050"/>
            <a:ext cx="2881313" cy="191928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1" name="Rectangle 1037"/>
          <p:cNvSpPr/>
          <p:nvPr/>
        </p:nvSpPr>
        <p:spPr>
          <a:xfrm>
            <a:off x="250825" y="4652963"/>
            <a:ext cx="2881313" cy="1944687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2" name="Rectangle 1039"/>
          <p:cNvSpPr/>
          <p:nvPr/>
        </p:nvSpPr>
        <p:spPr>
          <a:xfrm>
            <a:off x="3419475" y="333375"/>
            <a:ext cx="5724525" cy="1728788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3" name="Text Box 1030"/>
          <p:cNvSpPr/>
          <p:nvPr/>
        </p:nvSpPr>
        <p:spPr>
          <a:xfrm>
            <a:off x="3562350" y="477838"/>
            <a:ext cx="5473700" cy="1465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000">
                <a:solidFill>
                  <a:srgbClr val="FF3300"/>
                </a:solidFill>
                <a:ea typeface="Arial"/>
              </a:rPr>
              <a:t>1945-1961 гг.- </a:t>
            </a:r>
            <a:r>
              <a:rPr sz="2000">
                <a:ea typeface="Arial"/>
              </a:rPr>
              <a:t>совершенствование МПВО, поиск эффективных путей  защиты населения и народного хозяйства от применения ОМП и развитие способов и средств защиты от обычного вооружения..</a:t>
            </a:r>
          </a:p>
        </p:txBody>
      </p:sp>
      <p:sp>
        <p:nvSpPr>
          <p:cNvPr id="10254" name="Rectangle 1040"/>
          <p:cNvSpPr/>
          <p:nvPr/>
        </p:nvSpPr>
        <p:spPr>
          <a:xfrm>
            <a:off x="3419475" y="4724400"/>
            <a:ext cx="5724525" cy="1873250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5" name="Rectangle 1041"/>
          <p:cNvSpPr/>
          <p:nvPr/>
        </p:nvSpPr>
        <p:spPr>
          <a:xfrm>
            <a:off x="3419475" y="2347913"/>
            <a:ext cx="5724525" cy="2160587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0256" name="Text Box 1032"/>
          <p:cNvSpPr/>
          <p:nvPr/>
        </p:nvSpPr>
        <p:spPr>
          <a:xfrm>
            <a:off x="3563938" y="2422525"/>
            <a:ext cx="5400675" cy="20145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000">
                <a:solidFill>
                  <a:srgbClr val="FF3300"/>
                </a:solidFill>
                <a:ea typeface="Arial"/>
              </a:rPr>
              <a:t>1961-1971 гг. – </a:t>
            </a:r>
            <a:r>
              <a:rPr sz="2000">
                <a:ea typeface="Arial"/>
              </a:rPr>
              <a:t>преобразование МПВО в гражданскую оборону, строящуюся  по</a:t>
            </a:r>
            <a:r>
              <a:rPr lang="en-US" altLang="en-US" sz="2000">
                <a:ea typeface="Arial"/>
              </a:rPr>
              <a:t> территориально-производственному признаку, вводится должность начальника ГО страны. Совершенствуются мероприятия защиты населения в военное время.</a:t>
            </a:r>
          </a:p>
        </p:txBody>
      </p:sp>
      <p:sp>
        <p:nvSpPr>
          <p:cNvPr id="10257" name="Text Box 1034"/>
          <p:cNvSpPr/>
          <p:nvPr/>
        </p:nvSpPr>
        <p:spPr>
          <a:xfrm>
            <a:off x="3536950" y="4843463"/>
            <a:ext cx="5572125" cy="1739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000">
                <a:solidFill>
                  <a:srgbClr val="FF3300"/>
                </a:solidFill>
                <a:ea typeface="Arial"/>
              </a:rPr>
              <a:t>1971-1992гг.–</a:t>
            </a:r>
            <a:r>
              <a:rPr sz="2000">
                <a:ea typeface="Arial"/>
              </a:rPr>
              <a:t>дальнейшее  развитие ГО.</a:t>
            </a:r>
          </a:p>
          <a:p>
            <a:pPr marL="0" lv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000">
                <a:ea typeface="Arial"/>
              </a:rPr>
              <a:t>Введена должность Начальника ГО – замес-тителя МО. Идет накопление фонда ЗС.</a:t>
            </a:r>
          </a:p>
          <a:p>
            <a:pPr marL="0" lv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sz="2000">
                <a:ea typeface="Arial"/>
              </a:rPr>
              <a:t>  Решается проблема обеспечения устойчи-вого функционирования экономики страны в военное, а также в мирное время.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  <p:cond evt="onBegin" delay="0">
                          <p:tn val="18"/>
                        </p:cond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10256" grpId="1"/>
      <p:bldP spid="10257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AE958908-131C-4E09-8CC9-A47C57AC4949}" type="slidenum">
              <a:rPr sz="1400">
                <a:ea typeface="Arial"/>
              </a:rPr>
              <a:pPr/>
              <a:t>8</a:t>
            </a:fld>
            <a:endParaRPr sz="1400">
              <a:ea typeface="Arial"/>
            </a:endParaRPr>
          </a:p>
        </p:txBody>
      </p:sp>
      <p:pic>
        <p:nvPicPr>
          <p:cNvPr id="11267" name="Picture 7" descr="орел-МЧС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950" y="3429000"/>
            <a:ext cx="1847850" cy="23622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8" name="Rectangle 9"/>
          <p:cNvSpPr/>
          <p:nvPr/>
        </p:nvSpPr>
        <p:spPr>
          <a:xfrm>
            <a:off x="2051050" y="3068638"/>
            <a:ext cx="6877050" cy="3024187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1269" name="Text Box 5"/>
          <p:cNvSpPr/>
          <p:nvPr/>
        </p:nvSpPr>
        <p:spPr>
          <a:xfrm>
            <a:off x="2052638" y="3141663"/>
            <a:ext cx="6911975" cy="31130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FF3300"/>
                </a:solidFill>
                <a:ea typeface="Arial"/>
              </a:rPr>
              <a:t>5.11.1995г</a:t>
            </a:r>
            <a:r>
              <a:rPr sz="1800">
                <a:ea typeface="Arial"/>
              </a:rPr>
              <a:t>. Постановлением Правительства РФ создается: </a:t>
            </a:r>
            <a:r>
              <a:rPr sz="1800" i="1">
                <a:ea typeface="Arial"/>
              </a:rPr>
              <a:t>Единая государственная система предупреждения и ликвидации чрезвычайных ситуаций   (РСЧС).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ea typeface="Arial"/>
              </a:rPr>
              <a:t>В </a:t>
            </a:r>
            <a:r>
              <a:rPr sz="1800">
                <a:solidFill>
                  <a:srgbClr val="FF3300"/>
                </a:solidFill>
                <a:ea typeface="Arial"/>
              </a:rPr>
              <a:t>июле 1997г</a:t>
            </a:r>
            <a:r>
              <a:rPr sz="1800">
                <a:ea typeface="Arial"/>
              </a:rPr>
              <a:t>. Произошла реорганизация штабов</a:t>
            </a:r>
            <a:r>
              <a:rPr sz="1800" i="1">
                <a:ea typeface="Arial"/>
              </a:rPr>
              <a:t> </a:t>
            </a:r>
            <a:r>
              <a:rPr sz="1800">
                <a:ea typeface="Arial"/>
              </a:rPr>
              <a:t>по делам ГО и ЧС, являющихся подразделениями органов исполнительной власти субъектов РФ и органов местного самоуправления, в органы специально уполномоченные решать вопросы ГО.</a:t>
            </a:r>
            <a:r>
              <a:rPr sz="1800" i="1">
                <a:ea typeface="Arial"/>
              </a:rPr>
              <a:t> 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ea typeface="Arial"/>
              </a:rPr>
              <a:t>В </a:t>
            </a:r>
            <a:r>
              <a:rPr sz="1800">
                <a:solidFill>
                  <a:srgbClr val="FF3300"/>
                </a:solidFill>
                <a:ea typeface="Arial"/>
              </a:rPr>
              <a:t>июне 1999г.</a:t>
            </a:r>
            <a:r>
              <a:rPr sz="1800">
                <a:ea typeface="Arial"/>
              </a:rPr>
              <a:t> Правительство РФ утвердило Положение о создании в органах структурных подразделений (работников), специально уполномоченных на решение задач в области ГО.</a:t>
            </a:r>
            <a:r>
              <a:rPr sz="1800" i="1">
                <a:ea typeface="Arial"/>
              </a:rPr>
              <a:t>                                  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1800" i="1">
                <a:ea typeface="Arial"/>
              </a:rPr>
              <a:t>                                       </a:t>
            </a:r>
          </a:p>
        </p:txBody>
      </p:sp>
      <p:sp>
        <p:nvSpPr>
          <p:cNvPr id="11270" name="Rectangle 10"/>
          <p:cNvSpPr/>
          <p:nvPr/>
        </p:nvSpPr>
        <p:spPr>
          <a:xfrm>
            <a:off x="179388" y="260350"/>
            <a:ext cx="6877050" cy="2592388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1271" name="Text Box 2"/>
          <p:cNvSpPr/>
          <p:nvPr/>
        </p:nvSpPr>
        <p:spPr>
          <a:xfrm>
            <a:off x="287338" y="404813"/>
            <a:ext cx="6732587" cy="22891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ea typeface="Arial"/>
              </a:rPr>
              <a:t> </a:t>
            </a:r>
            <a:r>
              <a:rPr sz="1800">
                <a:solidFill>
                  <a:srgbClr val="FF3300"/>
                </a:solidFill>
                <a:ea typeface="Arial"/>
              </a:rPr>
              <a:t>В январе 1992 г.</a:t>
            </a:r>
            <a:r>
              <a:rPr sz="1800">
                <a:ea typeface="Arial"/>
              </a:rPr>
              <a:t>  Гражданская  оборона выводится  из  структуры  МО и объединяется   с   ГКЧС.  Органы  управления  и войска нацеливаются на решение задач по защите населения и территорий от ЧС техногенного и природного  характера.    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1800">
                <a:solidFill>
                  <a:srgbClr val="FF3300"/>
                </a:solidFill>
                <a:ea typeface="Arial"/>
              </a:rPr>
              <a:t>10.01.1994г</a:t>
            </a:r>
            <a:r>
              <a:rPr sz="1800">
                <a:ea typeface="Arial"/>
              </a:rPr>
              <a:t> Государственный комитет по ЧС был преобразован в Министерство РФ по делам ГО, ЧС и ликвидации последствий стихийных бедствий (МЧС России)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3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B8E5192C-3545-4A6D-9758-B987704B2D1C}" type="slidenum">
              <a:rPr sz="1400">
                <a:ea typeface="Arial"/>
              </a:rPr>
              <a:pPr/>
              <a:t>9</a:t>
            </a:fld>
            <a:endParaRPr sz="1400">
              <a:ea typeface="Arial"/>
            </a:endParaRPr>
          </a:p>
        </p:txBody>
      </p:sp>
      <p:sp>
        <p:nvSpPr>
          <p:cNvPr id="12291" name="Rectangle 8"/>
          <p:cNvSpPr/>
          <p:nvPr/>
        </p:nvSpPr>
        <p:spPr>
          <a:xfrm>
            <a:off x="4479925" y="3048000"/>
            <a:ext cx="184150" cy="1431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endParaRPr sz="4400">
              <a:solidFill>
                <a:schemeClr val="tx2"/>
              </a:solidFill>
              <a:ea typeface="Arial"/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sz="4400">
              <a:solidFill>
                <a:schemeClr val="tx2"/>
              </a:solidFill>
              <a:ea typeface="Arial"/>
            </a:endParaRPr>
          </a:p>
        </p:txBody>
      </p:sp>
      <p:sp>
        <p:nvSpPr>
          <p:cNvPr id="12292" name="Rectangle 10"/>
          <p:cNvSpPr/>
          <p:nvPr/>
        </p:nvSpPr>
        <p:spPr>
          <a:xfrm>
            <a:off x="0" y="0"/>
            <a:ext cx="9144000" cy="279400"/>
          </a:xfrm>
          <a:prstGeom prst="rect">
            <a:avLst/>
          </a:prstGeom>
          <a:solidFill>
            <a:srgbClr val="FF9933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2293" name="Rectangle 11"/>
          <p:cNvSpPr>
            <a:spLocks noChangeArrowheads="1"/>
          </p:cNvSpPr>
          <p:nvPr/>
        </p:nvSpPr>
        <p:spPr bwMode="auto">
          <a:xfrm>
            <a:off x="0" y="254000"/>
            <a:ext cx="9144000" cy="279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/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ОСНОВНЫЕ   НАПРАВЛЕНИЯ   ПОЛИТИКИ    В    ОБЛАСТИ   ГО:</a:t>
            </a:r>
          </a:p>
        </p:txBody>
      </p:sp>
      <p:sp>
        <p:nvSpPr>
          <p:cNvPr id="12294" name="Rectangle 12"/>
          <p:cNvSpPr/>
          <p:nvPr/>
        </p:nvSpPr>
        <p:spPr>
          <a:xfrm>
            <a:off x="0" y="533400"/>
            <a:ext cx="9144000" cy="279400"/>
          </a:xfrm>
          <a:prstGeom prst="rect">
            <a:avLst/>
          </a:prstGeom>
          <a:solidFill>
            <a:srgbClr val="FF9933"/>
          </a:solidFill>
          <a:ln>
            <a:noFill/>
            <a:miter lim="800000"/>
          </a:ln>
        </p:spPr>
        <p:txBody>
          <a:bodyPr wrap="none" anchor="ctr" anchorCtr="0"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2295" name="Text Box 13"/>
          <p:cNvSpPr/>
          <p:nvPr/>
        </p:nvSpPr>
        <p:spPr>
          <a:xfrm>
            <a:off x="0" y="838200"/>
            <a:ext cx="9144000" cy="30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>
              <a:spcBef>
                <a:spcPct val="50000"/>
              </a:spcBef>
              <a:buNone/>
            </a:pPr>
            <a:endParaRPr sz="1400" b="1">
              <a:ea typeface="Arial"/>
            </a:endParaRPr>
          </a:p>
        </p:txBody>
      </p:sp>
      <p:sp>
        <p:nvSpPr>
          <p:cNvPr id="12296" name="Text Box 14"/>
          <p:cNvSpPr/>
          <p:nvPr/>
        </p:nvSpPr>
        <p:spPr>
          <a:xfrm>
            <a:off x="179388" y="1196975"/>
            <a:ext cx="8713787" cy="51498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sz="1600" b="1">
                <a:ea typeface="Arial"/>
              </a:rPr>
              <a:t> 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 Развитие нормативно-правовой базы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Совершенствование системы управления и оповещения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Повышение эффективности защиты населения, материальных и культурных ценностей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 Развитие сил ГО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Обучение населения, подготовка руководящего состава, служб и сил ГО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Обеспечение сохранения объектов, существенно необходимых для устойчивого функционирования экономики и выживания населения в военное время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Формирование и развитие системы научных знаний в области ГО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AutoNum type="arabicPeriod"/>
            </a:pPr>
            <a:r>
              <a:rPr sz="1800" b="1">
                <a:ea typeface="Arial"/>
              </a:rPr>
              <a:t>Развитие международного сотрудничества в области ГО</a:t>
            </a:r>
          </a:p>
          <a:p>
            <a:pPr marL="457200" lvl="0" indent="-4572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sz="1800" b="1">
                <a:ea typeface="Arial"/>
              </a:rPr>
              <a:t>  </a:t>
            </a:r>
          </a:p>
        </p:txBody>
      </p:sp>
      <p:sp>
        <p:nvSpPr>
          <p:cNvPr id="12297" name="Text Box 15"/>
          <p:cNvSpPr/>
          <p:nvPr/>
        </p:nvSpPr>
        <p:spPr>
          <a:xfrm>
            <a:off x="457200" y="830263"/>
            <a:ext cx="8153400" cy="6302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sz="1400" b="1" i="1">
                <a:ea typeface="Arial"/>
              </a:rPr>
              <a:t>(Основы единой государственной политики в области ГО на период до 2010г.</a:t>
            </a:r>
          </a:p>
          <a:p>
            <a:pPr marL="0" lvl="0" indent="0" algn="ctr">
              <a:spcBef>
                <a:spcPct val="50000"/>
              </a:spcBef>
              <a:buNone/>
            </a:pPr>
            <a:r>
              <a:rPr sz="1400" b="1" i="1">
                <a:ea typeface="Arial"/>
              </a:rPr>
              <a:t>Утверждены Президентом РФ 05.01.2004г.)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1"/>
      <p:bldP spid="12294" grpId="2"/>
      <p:bldP spid="12296" grpId="3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571500" algn="just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-114300" algn="l"/>
          </a:tabLst>
          <a:defRPr kumimoji="0" lang="ru-RU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571500" algn="just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-114300" algn="l"/>
          </a:tabLst>
          <a:defRPr kumimoji="0" lang="ru-RU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4486</TotalTime>
  <Words>2603</Words>
  <Application>Microsoft Office PowerPoint</Application>
  <PresentationFormat>Экран (4:3)</PresentationFormat>
  <Paragraphs>304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Оформление по умолчанию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"Положения о гражданской обороне  в Российской Федерации"  (Постановление Правительства РФ от 26 ноября 2007 г. N 804)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войск ГО (36 СОЕДИНЕНИЙ И ЧАСТЕЙ)</vt:lpstr>
      <vt:lpstr>Совершенствование ГО в современных условиях.</vt:lpstr>
    </vt:vector>
  </TitlesOfParts>
  <Company>ГОЧС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Адам</cp:lastModifiedBy>
  <cp:revision>382</cp:revision>
  <dcterms:created xsi:type="dcterms:W3CDTF">2002-11-26T05:06:00Z</dcterms:created>
  <dcterms:modified xsi:type="dcterms:W3CDTF">2025-08-13T08:48:27Z</dcterms:modified>
</cp:coreProperties>
</file>